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87" r:id="rId5"/>
    <p:sldId id="257" r:id="rId6"/>
    <p:sldId id="258" r:id="rId7"/>
    <p:sldId id="259" r:id="rId8"/>
    <p:sldId id="260" r:id="rId9"/>
    <p:sldId id="261" r:id="rId10"/>
    <p:sldId id="262" r:id="rId11"/>
    <p:sldId id="286" r:id="rId12"/>
    <p:sldId id="263" r:id="rId13"/>
    <p:sldId id="264" r:id="rId14"/>
    <p:sldId id="265" r:id="rId15"/>
    <p:sldId id="266" r:id="rId16"/>
    <p:sldId id="267" r:id="rId17"/>
    <p:sldId id="288" r:id="rId18"/>
    <p:sldId id="268" r:id="rId19"/>
    <p:sldId id="269" r:id="rId20"/>
    <p:sldId id="270" r:id="rId21"/>
    <p:sldId id="271" r:id="rId22"/>
    <p:sldId id="272" r:id="rId23"/>
    <p:sldId id="273" r:id="rId24"/>
    <p:sldId id="289" r:id="rId25"/>
    <p:sldId id="274" r:id="rId26"/>
    <p:sldId id="275" r:id="rId27"/>
    <p:sldId id="290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332AB-4225-ECFC-E6D4-9FC18C46B9EB}" v="211" dt="2020-04-06T01:57:24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4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8DE2D58-06CF-4B98-97A4-7D622D158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5A3751-4CFF-4ABF-95FC-CB9F760D2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8C7769-55A7-46E8-8A03-EDA3386C0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B6D0A-452B-487B-A2B8-4C99CB146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96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EC47B2-153D-4F49-AA4C-B5A04D7E8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B66780-8BCB-4777-BD1A-A278E58AC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D329F9-8874-4C51-9E64-E291FAA8B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C24BE-AAC1-4EB4-89A1-7F9519B7B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96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EF0586-86F5-4914-8F1B-48027E6BC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56E880-79E8-4E94-B595-76D6C674A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427F14-B395-4BEB-9EA2-C0A258513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AD988-5967-494E-95DA-FF46856A9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4C0340-2119-4FC9-8D0A-F982520F6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44D130-3B38-4C2A-A7C9-E01898543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58E756-E32A-4794-91E5-D321D3C8F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F88C9-988A-4C51-8645-54782D9A3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B3ADFE-1296-4019-8875-CA6BE038F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E6E212-A939-46D5-A56E-0E19DD5BB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5BDECE-A476-46AF-A467-5619FB12B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1FE85-434A-4E14-B03E-F07E97DBE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0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7D741A-59F0-426E-84C8-E32E1292D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00E2F3-49ED-4094-B250-59A5366EE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1E0303-93A0-4F43-BD2C-72946F5C1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FA2AC-9184-4DE9-A4F4-B0D7D33A7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9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F4347FF-A4EE-4D1F-9B7E-C535CA05B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8A5DDF2-2840-40EB-B71D-1A6780382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DE2BD63-EB17-4FAA-AAB9-D1CC817DF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9A273-744D-4B12-97B6-146AF0BF5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9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8F96A2-2DBA-4660-A3D3-6B2DC5FD2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4E551E-E058-42CB-8551-77D47DEFE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01D514-A4F0-4FBA-8586-0497A3FEC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154-CB76-436A-A205-984C60F3B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01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56FC4D90-A557-422C-998F-7C721AE29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F18BEB6-205B-424F-B3AF-855488EC2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9087CCC-3462-4E25-BE35-16EA09514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0D857-4C29-4E6A-B970-908DEB10E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23F86D-4407-4F46-B837-035519A30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446260-3893-4881-A30D-C465D233C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4027D8-7CF1-44B4-AF89-7117B1642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B0EE6-B267-45E2-8B21-540FABFB0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0A3CDB3-59D8-4189-BA4C-A0342E903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B27841-2708-4753-8F0A-20242C661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A1FE5F7-169A-4885-896F-7756197DB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134B-5D7B-4E66-9148-3F1C2EFA1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570A68-01D3-411E-B73A-D976A6311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C3018-B62F-42A5-9DD3-8C50788AE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17C2CC-DBCE-42D7-AA8E-33E554D5F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64E0F-A229-4B9A-89C6-60F83081F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F885476-48E2-4C01-8AF7-E6121C8A3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53C355E-9E58-4D30-BDAF-7FAB77980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6371B80-E3F6-4912-B754-F078BA4B4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811F0-4BDE-470E-8F1C-6019D5D9C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8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F28D9AD-1A57-44B6-8D3E-5E6C625A6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0068CCB-0846-46B8-848C-8970116C6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C2362EB-36B5-4F5E-B58F-943B80DD4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54654-46B4-4419-9FEC-FC43DF3F6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1035D51-E457-4A9E-8B55-2F3804DA3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902064B-162B-4E32-A845-4B04C187A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AD98C85-0987-4F36-BDF5-2E6EA6352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3357E-D43F-446B-BD0C-115E4798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1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C1CCC4-D36D-45FD-A87C-D296A0D0D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2C8692-7D3C-4520-928E-3EA0DA538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247B5E-D417-4416-99ED-0A8344CEF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78E7-090B-4984-936E-7531B030D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01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0F3C7-2256-468D-A57F-FE7570CA6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B5FE1A-7C50-478C-8B8E-20A736397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AC7581-03CE-46E4-A39B-F1CEF1B7A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C28AB-CA32-44F8-AD58-C18730FF5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A8CA1AD-5B54-446C-8E32-A7F72BBC1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5B7766B-5EF6-4E86-8BAF-681F95FBA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E51BF01-7CFE-4762-AF49-07C665E45E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1176320-984A-4B5C-988A-1555D25263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26C8F6A-3010-4D5A-887E-C518846BED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5348A7C-23D5-4ED4-8F0F-979B441739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http://www-unix.oit.umass.edu/~fholmes/comic7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mages.google.com/imgres?imgurl=http://trouble.philadelphiaweekly.com/archives/genes.gif&amp;imgrefurl=http://trouble.philadelphiaweekly.com/archives/2007/02/do_these_genes_1.html&amp;h=415&amp;w=450&amp;sz=16&amp;tbnid=AJg7DtkII6nANM:&amp;tbnh=117&amp;tbnw=127&amp;prev=/images?q=genes+image&amp;um=1&amp;start=1&amp;sa=X&amp;oi=images&amp;ct=image&amp;cd=1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1BB7344C-86FF-4A54-A9DB-91840FE817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1" y="744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Topic 7</a:t>
            </a:r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FE36C354-2C98-4E91-9364-BB48E446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947802" cy="5216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xmlns="" id="{60EDC089-738C-47E5-9B7D-A8F4E4D26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/>
              <a:t>C. GENETICS</a:t>
            </a:r>
            <a:endParaRPr lang="en-US" b="1" dirty="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7397EDE9-46F8-4540-A0E3-09CB413AB5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9766" y="1427672"/>
            <a:ext cx="8229600" cy="2185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1. A </a:t>
            </a:r>
            <a:r>
              <a:rPr lang="en-US" altLang="en-US" sz="2400" b="1" u="sng"/>
              <a:t>hybrid</a:t>
            </a:r>
            <a:r>
              <a:rPr lang="en-US" altLang="en-US" sz="2400"/>
              <a:t> receives different genetic information for a trait from each parent.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a. </a:t>
            </a:r>
            <a:r>
              <a:rPr lang="en-US" altLang="en-US" sz="2400" b="1" u="sng"/>
              <a:t>Dominant</a:t>
            </a:r>
            <a:r>
              <a:rPr lang="en-US" altLang="en-US" sz="2400"/>
              <a:t> allele – covers up or dominates the other trait.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b. </a:t>
            </a:r>
            <a:r>
              <a:rPr lang="en-US" altLang="en-US" sz="2400" b="1" u="sng"/>
              <a:t> Recessive</a:t>
            </a:r>
            <a:r>
              <a:rPr lang="en-US" altLang="en-US" sz="2400"/>
              <a:t> allele – the trait seems to disappear.</a:t>
            </a:r>
          </a:p>
        </p:txBody>
      </p:sp>
      <p:pic>
        <p:nvPicPr>
          <p:cNvPr id="9220" name="Picture 8" descr="im09 traits compared table">
            <a:extLst>
              <a:ext uri="{FF2B5EF4-FFF2-40B4-BE49-F238E27FC236}">
                <a16:creationId xmlns:a16="http://schemas.microsoft.com/office/drawing/2014/main" xmlns="" id="{D3391CA9-D1AE-45B3-8509-F74E8725D8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890" y="3607910"/>
            <a:ext cx="7122633" cy="3021461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xmlns="" id="{BE0DC92B-5109-4963-B32E-3F37A1F28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577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cs typeface="Arial"/>
              </a:rPr>
              <a:t> C. Genetics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D2008C05-E87C-4D3B-867C-DCDB9697E7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23181" y="1427672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2. Probability helps you </a:t>
            </a:r>
            <a:r>
              <a:rPr lang="en-US" altLang="en-US" sz="2400" b="1" u="sng"/>
              <a:t>predict</a:t>
            </a:r>
            <a:r>
              <a:rPr lang="en-US" altLang="en-US" sz="2400"/>
              <a:t> the chance that something will happen.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3. A </a:t>
            </a:r>
            <a:r>
              <a:rPr lang="en-US" altLang="en-US" sz="2400" b="1" u="sng"/>
              <a:t>Punnett square</a:t>
            </a:r>
            <a:r>
              <a:rPr lang="en-US" altLang="en-US" sz="2400"/>
              <a:t> can help you predict what an offspring will </a:t>
            </a:r>
            <a:r>
              <a:rPr lang="en-US" altLang="en-US" sz="2400" b="1" u="sng"/>
              <a:t>look</a:t>
            </a:r>
            <a:r>
              <a:rPr lang="en-US" altLang="en-US" sz="2400"/>
              <a:t> like.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a. </a:t>
            </a:r>
            <a:r>
              <a:rPr lang="en-US" altLang="en-US" sz="2400" b="1" u="sng"/>
              <a:t>Upper case</a:t>
            </a:r>
            <a:r>
              <a:rPr lang="en-US" altLang="en-US" sz="2400"/>
              <a:t> letters stand for dominant alleles.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b. </a:t>
            </a:r>
            <a:r>
              <a:rPr lang="en-US" altLang="en-US" sz="2400" b="1" u="sng"/>
              <a:t>Lower case</a:t>
            </a:r>
            <a:r>
              <a:rPr lang="en-US" altLang="en-US" sz="2400" b="1"/>
              <a:t> </a:t>
            </a:r>
            <a:r>
              <a:rPr lang="en-US" altLang="en-US" sz="2400"/>
              <a:t>letters stand for recessive alleles.</a:t>
            </a:r>
          </a:p>
        </p:txBody>
      </p:sp>
      <p:pic>
        <p:nvPicPr>
          <p:cNvPr id="10244" name="Picture 10" descr="im16 punnett square peas">
            <a:extLst>
              <a:ext uri="{FF2B5EF4-FFF2-40B4-BE49-F238E27FC236}">
                <a16:creationId xmlns:a16="http://schemas.microsoft.com/office/drawing/2014/main" xmlns="" id="{CB1BBFB6-15E2-4F41-93DC-FA30682E4D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501" y="1633299"/>
            <a:ext cx="4412411" cy="3609916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xmlns="" id="{D9D50B59-3C0A-4CF1-9AF4-5444BD58A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+mj-lt"/>
                <a:cs typeface="+mj-lt"/>
              </a:rPr>
              <a:t> </a:t>
            </a:r>
            <a:r>
              <a:rPr lang="en-US" b="1" dirty="0">
                <a:ea typeface="+mj-lt"/>
                <a:cs typeface="+mj-lt"/>
              </a:rPr>
              <a:t>C. Genetics</a:t>
            </a:r>
            <a:endParaRPr lang="en-US" b="1" dirty="0">
              <a:cs typeface="Arial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xmlns="" id="{9A1B9076-1FAB-4074-BA81-4C96453D2A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4. Genotype – the </a:t>
            </a:r>
            <a:r>
              <a:rPr lang="en-US" altLang="en-US" sz="2400" b="1" u="sng"/>
              <a:t>genetic</a:t>
            </a:r>
            <a:r>
              <a:rPr lang="en-US" altLang="en-US" sz="2400"/>
              <a:t> makeup of an organism (what alleles it has for a gene)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a. </a:t>
            </a:r>
            <a:r>
              <a:rPr lang="en-US" altLang="en-US" sz="2400" b="1" u="sng"/>
              <a:t>homozygous</a:t>
            </a:r>
            <a:r>
              <a:rPr lang="en-US" altLang="en-US" sz="2400"/>
              <a:t> – an organism with two alleles for one trait that are </a:t>
            </a:r>
            <a:r>
              <a:rPr lang="en-US" altLang="en-US" sz="2400" b="1" u="sng"/>
              <a:t> the same</a:t>
            </a:r>
            <a:r>
              <a:rPr lang="en-US" altLang="en-US" sz="2400"/>
              <a:t> (TT or tt)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b. </a:t>
            </a:r>
            <a:r>
              <a:rPr lang="en-US" altLang="en-US" sz="2400" b="1" u="sng"/>
              <a:t>Heterozygous</a:t>
            </a:r>
            <a:r>
              <a:rPr lang="en-US" altLang="en-US" sz="2400"/>
              <a:t> – an organism with two alleles for one trait that are </a:t>
            </a:r>
            <a:r>
              <a:rPr lang="en-US" altLang="en-US" sz="2400" b="1" u="sng"/>
              <a:t>different</a:t>
            </a:r>
            <a:r>
              <a:rPr lang="en-US" altLang="en-US" sz="2400"/>
              <a:t>. (Tt)</a:t>
            </a:r>
          </a:p>
        </p:txBody>
      </p:sp>
      <p:pic>
        <p:nvPicPr>
          <p:cNvPr id="6" name="Picture 6" descr="A picture containing fabric&#10;&#10;Description generated with very high confidence">
            <a:extLst>
              <a:ext uri="{FF2B5EF4-FFF2-40B4-BE49-F238E27FC236}">
                <a16:creationId xmlns:a16="http://schemas.microsoft.com/office/drawing/2014/main" xmlns="" id="{2766B0A2-982D-42AA-B1C2-C6774A7C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11" y="325648"/>
            <a:ext cx="3557676" cy="660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65D4A84B-D568-460A-ABB8-0A7DA1405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cs typeface="Arial"/>
              </a:rPr>
              <a:t> C. Genetics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EB3C88BE-482C-44A3-957B-AA14B4FCDFD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5. </a:t>
            </a:r>
            <a:r>
              <a:rPr lang="en-US" altLang="en-US" sz="2800" b="1" u="sng"/>
              <a:t>Phenotype</a:t>
            </a:r>
            <a:r>
              <a:rPr lang="en-US" altLang="en-US" sz="2800"/>
              <a:t> – the way an organism </a:t>
            </a:r>
            <a:r>
              <a:rPr lang="en-US" altLang="en-US" sz="2800" b="1" u="sng"/>
              <a:t>looks</a:t>
            </a:r>
            <a:r>
              <a:rPr lang="en-US" altLang="en-US" sz="2800"/>
              <a:t> and behaves as a result of its genotype. </a:t>
            </a:r>
          </a:p>
        </p:txBody>
      </p:sp>
      <p:pic>
        <p:nvPicPr>
          <p:cNvPr id="12292" name="Picture 10" descr="earhanging">
            <a:extLst>
              <a:ext uri="{FF2B5EF4-FFF2-40B4-BE49-F238E27FC236}">
                <a16:creationId xmlns:a16="http://schemas.microsoft.com/office/drawing/2014/main" xmlns="" id="{9274AF01-446E-4190-A7E2-50908F50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438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earattached">
            <a:extLst>
              <a:ext uri="{FF2B5EF4-FFF2-40B4-BE49-F238E27FC236}">
                <a16:creationId xmlns:a16="http://schemas.microsoft.com/office/drawing/2014/main" xmlns="" id="{D2442BC9-6B38-42B3-BACE-532E9843AB7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76400"/>
            <a:ext cx="1603375" cy="2209800"/>
          </a:xfrm>
        </p:spPr>
      </p:pic>
      <p:sp>
        <p:nvSpPr>
          <p:cNvPr id="12294" name="Text Box 13">
            <a:extLst>
              <a:ext uri="{FF2B5EF4-FFF2-40B4-BE49-F238E27FC236}">
                <a16:creationId xmlns:a16="http://schemas.microsoft.com/office/drawing/2014/main" xmlns="" id="{E5E0A9E9-864E-402F-A849-741A3986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2667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Genotype = Ee </a:t>
            </a:r>
            <a:r>
              <a:rPr lang="en-US" altLang="en-US" sz="1800" b="1"/>
              <a:t>or</a:t>
            </a:r>
            <a:r>
              <a:rPr lang="en-US" altLang="en-US" sz="1800"/>
              <a:t> EE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Phenotype = Unattached earlobe</a:t>
            </a:r>
          </a:p>
        </p:txBody>
      </p:sp>
      <p:sp>
        <p:nvSpPr>
          <p:cNvPr id="12295" name="Text Box 14">
            <a:extLst>
              <a:ext uri="{FF2B5EF4-FFF2-40B4-BE49-F238E27FC236}">
                <a16:creationId xmlns:a16="http://schemas.microsoft.com/office/drawing/2014/main" xmlns="" id="{A34A4695-FECA-42AE-9E4F-87D846D8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33600"/>
            <a:ext cx="2209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Genotype = ee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Phenotype = attached earlobe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E80BAEBB-1D0D-4294-A25B-5CB1E943D7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Genetics </a:t>
            </a:r>
            <a:r>
              <a:rPr lang="en-US" altLang="en-US" b="1" dirty="0" smtClean="0"/>
              <a:t>Since </a:t>
            </a:r>
            <a:r>
              <a:rPr lang="en-US" altLang="en-US" b="1" dirty="0"/>
              <a:t>Mendel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0"/>
            <a:ext cx="2117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Topic 7</a:t>
            </a:r>
            <a:endParaRPr lang="en-US" sz="4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Videos to Watch </a:t>
            </a:r>
            <a:r>
              <a:rPr lang="en-US" sz="4000" b="1" dirty="0" smtClean="0"/>
              <a:t>– </a:t>
            </a:r>
            <a:r>
              <a:rPr lang="en-US" sz="3600" b="1" dirty="0" smtClean="0"/>
              <a:t>Genetics Since </a:t>
            </a:r>
            <a:br>
              <a:rPr lang="en-US" sz="3600" b="1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                                    Mendel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link and watch the following videos before you continue with this section on </a:t>
            </a:r>
            <a:r>
              <a:rPr lang="en-US" b="1" dirty="0" smtClean="0"/>
              <a:t>Genetics Since Mendel</a:t>
            </a:r>
            <a:r>
              <a:rPr lang="en-US" dirty="0" smtClean="0"/>
              <a:t>*</a:t>
            </a:r>
            <a:r>
              <a:rPr lang="en-US" dirty="0"/>
              <a:t>* Remember to take </a:t>
            </a:r>
            <a:r>
              <a:rPr lang="en-US" dirty="0" smtClean="0"/>
              <a:t>the </a:t>
            </a:r>
            <a:r>
              <a:rPr lang="en-US" dirty="0" err="1" smtClean="0"/>
              <a:t>BrainPop</a:t>
            </a:r>
            <a:r>
              <a:rPr lang="en-US" dirty="0" smtClean="0"/>
              <a:t> Quiz, screenshot of your results and </a:t>
            </a:r>
            <a:r>
              <a:rPr lang="en-US" dirty="0"/>
              <a:t>upload it in to the “Assignment” in TEAMS</a:t>
            </a:r>
            <a:r>
              <a:rPr lang="en-US" dirty="0" smtClean="0"/>
              <a:t>.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Brain Pop</a:t>
            </a:r>
            <a:r>
              <a:rPr lang="en-US" b="1" dirty="0"/>
              <a:t>: </a:t>
            </a:r>
            <a:r>
              <a:rPr lang="en-US" b="1" i="1" dirty="0" smtClean="0"/>
              <a:t>Blood Types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Amoeba </a:t>
            </a:r>
            <a:r>
              <a:rPr lang="en-US" b="1" u="sng" dirty="0" smtClean="0"/>
              <a:t>Sisters</a:t>
            </a:r>
            <a:r>
              <a:rPr lang="en-US" b="1" dirty="0" smtClean="0"/>
              <a:t>:  1. </a:t>
            </a:r>
            <a:r>
              <a:rPr lang="en-US" b="1" i="1" dirty="0" smtClean="0"/>
              <a:t>Incomplete Dominance, </a:t>
            </a:r>
            <a:r>
              <a:rPr lang="en-US" b="1" i="1" dirty="0" err="1" smtClean="0"/>
              <a:t>CoDominance</a:t>
            </a:r>
            <a:r>
              <a:rPr lang="en-US" b="1" i="1" dirty="0" smtClean="0"/>
              <a:t> and Polygenetic Traits </a:t>
            </a:r>
            <a:r>
              <a:rPr lang="en-US" b="1" dirty="0" smtClean="0"/>
              <a:t>2.</a:t>
            </a:r>
            <a:r>
              <a:rPr lang="en-US" b="1" i="1" dirty="0" smtClean="0"/>
              <a:t> Multiple Alleles and Blood Types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2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xmlns="" id="{4A4A8F64-4AD6-4DF6-AEE1-D3DC5ACD1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A. INCOMPLETE DOMINANCE</a:t>
            </a: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F043556A-5F10-4712-A31F-EF271A0F01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715000" cy="5486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800" dirty="0">
                <a:ea typeface="宋体" charset="-122"/>
              </a:rPr>
              <a:t>1. Neither allele for a trait is </a:t>
            </a:r>
            <a:r>
              <a:rPr lang="en-US" altLang="zh-CN" sz="2800" b="1" u="sng" dirty="0">
                <a:ea typeface="宋体" charset="-122"/>
              </a:rPr>
              <a:t>dominant</a:t>
            </a:r>
            <a:r>
              <a:rPr lang="en-US" altLang="zh-CN" sz="2800" dirty="0">
                <a:ea typeface="宋体" charset="-122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800" dirty="0">
                <a:ea typeface="宋体" charset="-122"/>
              </a:rPr>
              <a:t>2. The phenotype produced is </a:t>
            </a:r>
            <a:r>
              <a:rPr lang="en-US" altLang="zh-CN" sz="2800" b="1" u="sng" dirty="0">
                <a:ea typeface="宋体" charset="-122"/>
              </a:rPr>
              <a:t>intermediate</a:t>
            </a:r>
            <a:r>
              <a:rPr lang="en-US" altLang="zh-CN" sz="2800" dirty="0">
                <a:ea typeface="宋体" charset="-122"/>
              </a:rPr>
              <a:t> between the two homozygous parents.</a:t>
            </a:r>
          </a:p>
          <a:p>
            <a:pPr marL="914400" lvl="1" indent="-514350" eaLnBrk="1" hangingPunct="1">
              <a:buFontTx/>
              <a:buAutoNum type="alphaLcPeriod"/>
              <a:defRPr/>
            </a:pPr>
            <a:r>
              <a:rPr lang="en-US" sz="2400" dirty="0">
                <a:ea typeface="+mn-ea"/>
                <a:cs typeface="+mn-cs"/>
              </a:rPr>
              <a:t>For traits that show incomplete dominance, instead of using an uppercase letter and a lower case letter, the same uppercase letter is used, but one allele gets the ‘ or </a:t>
            </a:r>
            <a:r>
              <a:rPr lang="en-US" sz="2400" b="1" u="sng" dirty="0">
                <a:ea typeface="+mn-ea"/>
                <a:cs typeface="+mn-cs"/>
              </a:rPr>
              <a:t>prime</a:t>
            </a:r>
            <a:r>
              <a:rPr lang="en-US" sz="2400" dirty="0">
                <a:ea typeface="+mn-ea"/>
                <a:cs typeface="+mn-cs"/>
              </a:rPr>
              <a:t> symbol</a:t>
            </a:r>
            <a:r>
              <a:rPr lang="en-US" sz="2400" dirty="0"/>
              <a:t>.</a:t>
            </a: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079" name="Picture 7" descr="im23-punnett square">
            <a:extLst>
              <a:ext uri="{FF2B5EF4-FFF2-40B4-BE49-F238E27FC236}">
                <a16:creationId xmlns:a16="http://schemas.microsoft.com/office/drawing/2014/main" xmlns="" id="{78A187AA-CE9C-4CE3-A033-2915A650B1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133600"/>
            <a:ext cx="2849563" cy="27987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9CBF1CEB-7547-4BCA-A36F-9C6AC7A1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Incomplete Dominance</a:t>
            </a:r>
          </a:p>
        </p:txBody>
      </p:sp>
      <p:pic>
        <p:nvPicPr>
          <p:cNvPr id="15363" name="Picture 4" descr="chestnut.jpg">
            <a:extLst>
              <a:ext uri="{FF2B5EF4-FFF2-40B4-BE49-F238E27FC236}">
                <a16:creationId xmlns:a16="http://schemas.microsoft.com/office/drawing/2014/main" xmlns="" id="{B9FE971E-46CE-4E8B-AEA0-BD5BD481E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1933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cremello.jpg">
            <a:extLst>
              <a:ext uri="{FF2B5EF4-FFF2-40B4-BE49-F238E27FC236}">
                <a16:creationId xmlns:a16="http://schemas.microsoft.com/office/drawing/2014/main" xmlns="" id="{55F7DD69-6728-4C50-B9EE-F95AC95B5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17049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palomino.jpg">
            <a:extLst>
              <a:ext uri="{FF2B5EF4-FFF2-40B4-BE49-F238E27FC236}">
                <a16:creationId xmlns:a16="http://schemas.microsoft.com/office/drawing/2014/main" xmlns="" id="{1DFE8B03-A235-4B3A-9245-30E2109D8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971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D95F576-244F-4662-BAE9-FC39FE42F08C}"/>
              </a:ext>
            </a:extLst>
          </p:cNvPr>
          <p:cNvCxnSpPr>
            <a:stCxn id="5" idx="2"/>
          </p:cNvCxnSpPr>
          <p:nvPr/>
        </p:nvCxnSpPr>
        <p:spPr>
          <a:xfrm rot="16200000" flipH="1">
            <a:off x="2040731" y="3107532"/>
            <a:ext cx="771525" cy="124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FFD2025-32F3-460E-9B27-CEB89BCB7965}"/>
              </a:ext>
            </a:extLst>
          </p:cNvPr>
          <p:cNvCxnSpPr>
            <a:stCxn id="6" idx="2"/>
          </p:cNvCxnSpPr>
          <p:nvPr/>
        </p:nvCxnSpPr>
        <p:spPr>
          <a:xfrm rot="5400000">
            <a:off x="6203156" y="3064669"/>
            <a:ext cx="790575" cy="13096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11">
            <a:extLst>
              <a:ext uri="{FF2B5EF4-FFF2-40B4-BE49-F238E27FC236}">
                <a16:creationId xmlns:a16="http://schemas.microsoft.com/office/drawing/2014/main" xmlns="" id="{E2826674-A7F3-4D24-BFE5-7EE6AD1F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002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Neither color is dominant, so  heterozygous (hybrid) offspring show a color that is a mixture of the parents’ colors. </a:t>
            </a:r>
          </a:p>
        </p:txBody>
      </p:sp>
      <p:sp>
        <p:nvSpPr>
          <p:cNvPr id="15369" name="TextBox 12">
            <a:extLst>
              <a:ext uri="{FF2B5EF4-FFF2-40B4-BE49-F238E27FC236}">
                <a16:creationId xmlns:a16="http://schemas.microsoft.com/office/drawing/2014/main" xmlns="" id="{7C94853C-7BB6-4773-8162-B68C93B0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Chestnut</a:t>
            </a:r>
          </a:p>
        </p:txBody>
      </p:sp>
      <p:sp>
        <p:nvSpPr>
          <p:cNvPr id="15370" name="TextBox 13">
            <a:extLst>
              <a:ext uri="{FF2B5EF4-FFF2-40B4-BE49-F238E27FC236}">
                <a16:creationId xmlns:a16="http://schemas.microsoft.com/office/drawing/2014/main" xmlns="" id="{16B91098-2A0E-440B-BB15-3AAEF2C3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Palomino</a:t>
            </a:r>
          </a:p>
        </p:txBody>
      </p:sp>
      <p:sp>
        <p:nvSpPr>
          <p:cNvPr id="15371" name="TextBox 14">
            <a:extLst>
              <a:ext uri="{FF2B5EF4-FFF2-40B4-BE49-F238E27FC236}">
                <a16:creationId xmlns:a16="http://schemas.microsoft.com/office/drawing/2014/main" xmlns="" id="{32AE78F3-982B-4B4E-B79B-ADF3B7C3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05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Cremello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xmlns="" id="{D645847C-C953-4338-A4A6-8D12D4764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>
                <a:ea typeface="宋体" panose="02010600030101010101" pitchFamily="2" charset="-122"/>
              </a:rPr>
              <a:t>B. MULTIPLE ALLELES</a:t>
            </a:r>
            <a:endParaRPr lang="en-US" altLang="en-US" sz="400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43B41A1E-FB07-4055-B8BA-99D167C00F3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371600"/>
            <a:ext cx="5410200" cy="495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/>
              <a:t>1. More than </a:t>
            </a:r>
            <a:r>
              <a:rPr lang="en-US" sz="2800" b="1" u="sng" dirty="0"/>
              <a:t>two</a:t>
            </a:r>
            <a:r>
              <a:rPr lang="en-US" sz="2800" dirty="0"/>
              <a:t> alleles that control a trait are called multiple alleles.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2. Traits controlled by multiple alleles produce more than </a:t>
            </a:r>
            <a:r>
              <a:rPr lang="en-US" sz="2800" b="1" u="sng" dirty="0"/>
              <a:t>three</a:t>
            </a:r>
            <a:r>
              <a:rPr lang="en-US" sz="2800" dirty="0"/>
              <a:t> phenotypes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3. Human </a:t>
            </a:r>
            <a:r>
              <a:rPr lang="en-US" sz="2800" b="1" u="sng" dirty="0"/>
              <a:t>blood type</a:t>
            </a:r>
            <a:r>
              <a:rPr lang="en-US" sz="2800" dirty="0"/>
              <a:t> is an example of having 3 different alleles which combine to make 4 different phenotypes.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2800" dirty="0"/>
          </a:p>
        </p:txBody>
      </p:sp>
      <p:pic>
        <p:nvPicPr>
          <p:cNvPr id="16388" name="Picture 7" descr="im26-blood collection bag">
            <a:extLst>
              <a:ext uri="{FF2B5EF4-FFF2-40B4-BE49-F238E27FC236}">
                <a16:creationId xmlns:a16="http://schemas.microsoft.com/office/drawing/2014/main" xmlns="" id="{F1E1B69A-27BB-4F95-AE44-76C6316647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186113" cy="36115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E756D188-219C-4660-AE16-1E65107EF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blood type work?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F1DACB42-B6F9-4608-BBFA-C7C7BCFED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There are 3 </a:t>
            </a:r>
            <a:r>
              <a:rPr lang="en-US" altLang="en-US" b="1" dirty="0"/>
              <a:t>alleles</a:t>
            </a:r>
            <a:r>
              <a:rPr lang="en-US" altLang="en-US" dirty="0"/>
              <a:t> for blood type in humans A, B, and O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There are 6 </a:t>
            </a:r>
            <a:r>
              <a:rPr lang="en-US" altLang="en-US" b="1" dirty="0"/>
              <a:t>genotypes</a:t>
            </a:r>
            <a:r>
              <a:rPr lang="en-US" altLang="en-US" dirty="0"/>
              <a:t> possible AB, AA, AO, BB, BO, and OO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There are 4 </a:t>
            </a:r>
            <a:r>
              <a:rPr lang="en-US" altLang="en-US" b="1" dirty="0"/>
              <a:t>phenotypes</a:t>
            </a:r>
            <a:r>
              <a:rPr lang="en-US" altLang="en-US" dirty="0"/>
              <a:t> for blood type in humans AB, A, B, and O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Videos to Watch - </a:t>
            </a:r>
            <a:r>
              <a:rPr lang="en-US" b="1" dirty="0" smtClean="0"/>
              <a:t>Heredity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link and watch the following videos before you continue with this section on </a:t>
            </a:r>
            <a:r>
              <a:rPr lang="en-US" b="1" dirty="0" smtClean="0"/>
              <a:t>Heredity </a:t>
            </a:r>
            <a:r>
              <a:rPr lang="en-US" dirty="0"/>
              <a:t>** Remember to take </a:t>
            </a:r>
            <a:r>
              <a:rPr lang="en-US" dirty="0" smtClean="0"/>
              <a:t>the </a:t>
            </a:r>
            <a:r>
              <a:rPr lang="en-US" dirty="0" err="1" smtClean="0"/>
              <a:t>BrainPop</a:t>
            </a:r>
            <a:r>
              <a:rPr lang="en-US" dirty="0" smtClean="0"/>
              <a:t> Quiz, screenshot of your results and </a:t>
            </a:r>
            <a:r>
              <a:rPr lang="en-US" dirty="0"/>
              <a:t>upload it in to the “Assignment” in TEAMS.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Brain Pop</a:t>
            </a:r>
            <a:r>
              <a:rPr lang="en-US" b="1" dirty="0"/>
              <a:t>: </a:t>
            </a:r>
            <a:r>
              <a:rPr lang="en-US" b="1" i="1" dirty="0" smtClean="0"/>
              <a:t>Heredity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Amoeba Sisters</a:t>
            </a:r>
            <a:r>
              <a:rPr lang="en-US" b="1" dirty="0" smtClean="0"/>
              <a:t>: </a:t>
            </a:r>
            <a:r>
              <a:rPr lang="en-US" b="1" i="1" dirty="0" smtClean="0"/>
              <a:t>DNA, Chromosomes, Genes, &amp; Traits: An Intro to Heredity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7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F031902B-2363-4DD1-B815-66F90E6F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Blood type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C0F8B-79A3-4949-84AC-0FF76261C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a. The </a:t>
            </a:r>
            <a:r>
              <a:rPr lang="en-US" altLang="en-US" b="1" u="sng"/>
              <a:t>A</a:t>
            </a:r>
            <a:r>
              <a:rPr lang="en-US" altLang="en-US"/>
              <a:t> and </a:t>
            </a:r>
            <a:r>
              <a:rPr lang="en-US" altLang="en-US" b="1" u="sng"/>
              <a:t>B</a:t>
            </a:r>
            <a:r>
              <a:rPr lang="en-US" altLang="en-US"/>
              <a:t> alleles are </a:t>
            </a:r>
            <a:r>
              <a:rPr lang="en-US" altLang="en-US" b="1" u="sng"/>
              <a:t>codominant</a:t>
            </a:r>
            <a:r>
              <a:rPr lang="en-US" altLang="en-US"/>
              <a:t> which means they are both expressed. The </a:t>
            </a:r>
            <a:r>
              <a:rPr lang="en-US" altLang="en-US" b="1" u="sng"/>
              <a:t>O</a:t>
            </a:r>
            <a:r>
              <a:rPr lang="en-US" altLang="en-US"/>
              <a:t> allele is recessive. </a:t>
            </a:r>
          </a:p>
          <a:p>
            <a:pPr eaLnBrk="1" hangingPunct="1">
              <a:buFontTx/>
              <a:buNone/>
            </a:pPr>
            <a:r>
              <a:rPr lang="en-US" altLang="en-US"/>
              <a:t>b. A person with </a:t>
            </a:r>
            <a:r>
              <a:rPr lang="en-US" altLang="en-US" b="1" u="sng"/>
              <a:t>type A</a:t>
            </a:r>
            <a:r>
              <a:rPr lang="en-US" altLang="en-US"/>
              <a:t> blood could have the genotype AA or AO</a:t>
            </a:r>
          </a:p>
          <a:p>
            <a:pPr eaLnBrk="1" hangingPunct="1">
              <a:buFontTx/>
              <a:buNone/>
            </a:pPr>
            <a:r>
              <a:rPr lang="en-US" altLang="en-US"/>
              <a:t>c. A person with </a:t>
            </a:r>
            <a:r>
              <a:rPr lang="en-US" altLang="en-US" b="1" u="sng"/>
              <a:t>type B</a:t>
            </a:r>
            <a:r>
              <a:rPr lang="en-US" altLang="en-US"/>
              <a:t> blood could have the genotype BB or BO</a:t>
            </a:r>
          </a:p>
          <a:p>
            <a:pPr eaLnBrk="1" hangingPunct="1">
              <a:buFontTx/>
              <a:buNone/>
            </a:pPr>
            <a:r>
              <a:rPr lang="en-US" altLang="en-US"/>
              <a:t>d. A person with type O blood can only have the genotype </a:t>
            </a:r>
            <a:r>
              <a:rPr lang="en-US" altLang="en-US" b="1" u="sng"/>
              <a:t>OO</a:t>
            </a:r>
            <a:r>
              <a:rPr lang="en-US" altLang="en-US"/>
              <a:t> since O is recessive.</a:t>
            </a:r>
          </a:p>
          <a:p>
            <a:pPr eaLnBrk="1" hangingPunct="1">
              <a:buFontTx/>
              <a:buNone/>
            </a:pPr>
            <a:r>
              <a:rPr lang="en-US" altLang="en-US"/>
              <a:t>e. A person with type AB blood can only have the genotype </a:t>
            </a:r>
            <a:r>
              <a:rPr lang="en-US" altLang="en-US" b="1" u="sng"/>
              <a:t>AB</a:t>
            </a:r>
            <a:r>
              <a:rPr lang="en-US" altLang="en-US"/>
              <a:t> since they are codominant.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xmlns="" id="{2C690824-D3CA-4644-B94C-86BD73608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ea typeface="宋体" panose="02010600030101010101" pitchFamily="2" charset="-122"/>
              </a:rPr>
              <a:t>C. POLYGENIC INHERITANCE</a:t>
            </a:r>
            <a:endParaRPr lang="en-US" altLang="en-US" sz="4000" dirty="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F4C4CE5E-0A3D-4911-B9BA-CE61009FAB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562600" cy="5867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/>
              <a:t>A group of gene pairs </a:t>
            </a:r>
            <a:r>
              <a:rPr lang="en-US" sz="2800" b="1" u="sng" dirty="0"/>
              <a:t>act together </a:t>
            </a:r>
            <a:r>
              <a:rPr lang="en-US" sz="2800" dirty="0"/>
              <a:t>to produce a trait, which creates more </a:t>
            </a:r>
            <a:r>
              <a:rPr lang="en-US" sz="2800" b="1" u="sng" dirty="0"/>
              <a:t>variety</a:t>
            </a:r>
            <a:r>
              <a:rPr lang="en-US" sz="2800" dirty="0"/>
              <a:t> in phenotypes.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/>
              <a:t>Many </a:t>
            </a:r>
            <a:r>
              <a:rPr lang="en-US" sz="2800" b="1" u="sng" dirty="0"/>
              <a:t>human</a:t>
            </a:r>
            <a:r>
              <a:rPr lang="en-US" sz="2800" dirty="0"/>
              <a:t> traits are controlled by polygenic inheritance, such as </a:t>
            </a:r>
            <a:r>
              <a:rPr lang="en-US" sz="2800" b="1" u="sng" dirty="0"/>
              <a:t>hair</a:t>
            </a:r>
            <a:r>
              <a:rPr lang="en-US" sz="2800" dirty="0"/>
              <a:t> and </a:t>
            </a:r>
            <a:r>
              <a:rPr lang="en-US" sz="2800" b="1" u="sng" dirty="0"/>
              <a:t>eye</a:t>
            </a:r>
            <a:r>
              <a:rPr lang="en-US" sz="2800" dirty="0"/>
              <a:t> color.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3. Many polygenic traits are affected by the </a:t>
            </a:r>
            <a:r>
              <a:rPr lang="en-US" sz="2800" b="1" u="sng" dirty="0"/>
              <a:t>environment</a:t>
            </a:r>
            <a:r>
              <a:rPr lang="en-US" sz="2800" dirty="0"/>
              <a:t>, for example many alleles are expressed only under certain </a:t>
            </a:r>
            <a:r>
              <a:rPr lang="en-US" sz="2800" b="1" u="sng" dirty="0"/>
              <a:t>temperature</a:t>
            </a:r>
            <a:r>
              <a:rPr lang="en-US" sz="2800" dirty="0"/>
              <a:t> conditions. </a:t>
            </a:r>
          </a:p>
        </p:txBody>
      </p:sp>
      <p:pic>
        <p:nvPicPr>
          <p:cNvPr id="8199" name="Picture 7" descr="slide-29 eye">
            <a:extLst>
              <a:ext uri="{FF2B5EF4-FFF2-40B4-BE49-F238E27FC236}">
                <a16:creationId xmlns:a16="http://schemas.microsoft.com/office/drawing/2014/main" xmlns="" id="{2054C790-C34F-4A0A-B4D4-9D6916DE7A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143000"/>
            <a:ext cx="2930525" cy="2525713"/>
          </a:xfrm>
        </p:spPr>
      </p:pic>
      <p:pic>
        <p:nvPicPr>
          <p:cNvPr id="2" name="Picture 2" descr="A picture containing dog, water, outdoor, mammal&#10;&#10;Description generated with very high confidence">
            <a:extLst>
              <a:ext uri="{FF2B5EF4-FFF2-40B4-BE49-F238E27FC236}">
                <a16:creationId xmlns:a16="http://schemas.microsoft.com/office/drawing/2014/main" xmlns="" id="{12660846-CEEA-4A11-B079-BAFEA042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223" y="3750873"/>
            <a:ext cx="2942686" cy="305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Videos to Watch </a:t>
            </a:r>
            <a:r>
              <a:rPr lang="en-US" b="1" dirty="0" smtClean="0"/>
              <a:t>–Mutations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link and watch the following videos before you continue with this section on </a:t>
            </a:r>
            <a:r>
              <a:rPr lang="en-US" b="1" dirty="0" smtClean="0"/>
              <a:t>Mutations </a:t>
            </a:r>
            <a:r>
              <a:rPr lang="en-US" dirty="0"/>
              <a:t>** Remember to take </a:t>
            </a:r>
            <a:r>
              <a:rPr lang="en-US" dirty="0" smtClean="0"/>
              <a:t>the </a:t>
            </a:r>
            <a:r>
              <a:rPr lang="en-US" dirty="0" err="1" smtClean="0"/>
              <a:t>BrainPop</a:t>
            </a:r>
            <a:r>
              <a:rPr lang="en-US" dirty="0" smtClean="0"/>
              <a:t> Quiz, screenshot of your results and </a:t>
            </a:r>
            <a:r>
              <a:rPr lang="en-US" dirty="0"/>
              <a:t>upload it in to the “Assignment” in TEAMS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Brain Pop</a:t>
            </a:r>
            <a:r>
              <a:rPr lang="en-US" b="1" dirty="0"/>
              <a:t>: </a:t>
            </a:r>
            <a:r>
              <a:rPr lang="en-US" b="1" i="1" dirty="0" smtClean="0"/>
              <a:t>Genetic</a:t>
            </a:r>
            <a:r>
              <a:rPr lang="en-US" b="1" dirty="0" smtClean="0"/>
              <a:t> </a:t>
            </a:r>
            <a:r>
              <a:rPr lang="en-US" b="1" i="1" dirty="0" smtClean="0"/>
              <a:t>Mutations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022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xmlns="" id="{9164C4AB-E296-42A1-8F41-5A12E43EF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ea typeface="宋体" panose="02010600030101010101" pitchFamily="2" charset="-122"/>
              </a:rPr>
              <a:t>D. MUTATIONS – genes that are altered or copied incorrectly</a:t>
            </a:r>
            <a:endParaRPr lang="en-US" altLang="en-US" sz="4000" b="1" dirty="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6E6B5BFC-06C6-4CF8-A48F-837B4D76EF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1. A mutation can be </a:t>
            </a:r>
            <a:r>
              <a:rPr lang="en-US" altLang="zh-CN" sz="2400" b="1" u="sng">
                <a:ea typeface="宋体" panose="02010600030101010101" pitchFamily="2" charset="-122"/>
              </a:rPr>
              <a:t>harmful</a:t>
            </a:r>
            <a:r>
              <a:rPr lang="en-US" altLang="zh-CN" sz="2400">
                <a:ea typeface="宋体" panose="02010600030101010101" pitchFamily="2" charset="-122"/>
              </a:rPr>
              <a:t>, helpful, or </a:t>
            </a:r>
            <a:r>
              <a:rPr lang="en-US" altLang="zh-CN" sz="2400" b="1" u="sng">
                <a:ea typeface="宋体" panose="02010600030101010101" pitchFamily="2" charset="-122"/>
              </a:rPr>
              <a:t>have no effect</a:t>
            </a:r>
            <a:r>
              <a:rPr lang="en-US" altLang="zh-CN" sz="2400">
                <a:ea typeface="宋体" panose="02010600030101010101" pitchFamily="2" charset="-122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      2. Chromosome disorders – caused by </a:t>
            </a:r>
            <a:r>
              <a:rPr lang="en-US" altLang="zh-CN" sz="2400" b="1" u="sng">
                <a:ea typeface="宋体" panose="02010600030101010101" pitchFamily="2" charset="-122"/>
              </a:rPr>
              <a:t>more or fewer</a:t>
            </a:r>
            <a:r>
              <a:rPr lang="en-US" altLang="zh-CN" sz="2400">
                <a:ea typeface="宋体" panose="02010600030101010101" pitchFamily="2" charset="-122"/>
              </a:rPr>
              <a:t> chromosomes than normal.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      3. </a:t>
            </a:r>
            <a:r>
              <a:rPr lang="en-US" altLang="zh-CN" sz="2400" b="1" u="sng">
                <a:ea typeface="宋体" panose="02010600030101010101" pitchFamily="2" charset="-122"/>
              </a:rPr>
              <a:t>Down’s syndrome</a:t>
            </a:r>
            <a:r>
              <a:rPr lang="en-US" altLang="zh-CN" sz="2400">
                <a:ea typeface="宋体" panose="02010600030101010101" pitchFamily="2" charset="-122"/>
              </a:rPr>
              <a:t> – caused by an </a:t>
            </a:r>
            <a:r>
              <a:rPr lang="en-US" altLang="zh-CN" sz="2400" b="1" u="sng">
                <a:ea typeface="宋体" panose="02010600030101010101" pitchFamily="2" charset="-122"/>
              </a:rPr>
              <a:t>extra</a:t>
            </a:r>
            <a:r>
              <a:rPr lang="en-US" altLang="zh-CN" sz="2400">
                <a:ea typeface="宋体" panose="02010600030101010101" pitchFamily="2" charset="-122"/>
              </a:rPr>
              <a:t> copy of chromosome 21.</a:t>
            </a:r>
            <a:endParaRPr lang="en-US" altLang="en-US" sz="2400"/>
          </a:p>
        </p:txBody>
      </p:sp>
      <p:pic>
        <p:nvPicPr>
          <p:cNvPr id="20484" name="Picture 8" descr="Down Syndrome Karyotype">
            <a:extLst>
              <a:ext uri="{FF2B5EF4-FFF2-40B4-BE49-F238E27FC236}">
                <a16:creationId xmlns:a16="http://schemas.microsoft.com/office/drawing/2014/main" xmlns="" id="{4D6D6F44-5F6F-493B-9B8F-C4E96FB7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4" y="2514600"/>
            <a:ext cx="4672641" cy="30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xmlns="" id="{65C9AE38-7EF9-47C9-9DA7-13A605781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672" y="289015"/>
            <a:ext cx="8560279" cy="1143000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ea typeface="宋体"/>
              </a:rPr>
              <a:t>E. RECESSIVE GENETIC DISORDERS</a:t>
            </a:r>
            <a:endParaRPr lang="en-US" altLang="en-US" sz="3600" dirty="0">
              <a:ea typeface="宋体"/>
              <a:cs typeface="Arial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xmlns="" id="{519CEBCC-63B1-4553-A526-9A33CE82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1. Both parents have a </a:t>
            </a:r>
            <a:r>
              <a:rPr lang="en-US" altLang="zh-CN" b="1" u="sng">
                <a:ea typeface="宋体" panose="02010600030101010101" pitchFamily="2" charset="-122"/>
              </a:rPr>
              <a:t>recessive</a:t>
            </a:r>
            <a:r>
              <a:rPr lang="en-US" altLang="zh-CN">
                <a:ea typeface="宋体" panose="02010600030101010101" pitchFamily="2" charset="-122"/>
              </a:rPr>
              <a:t> allele responsible for the disorder and </a:t>
            </a:r>
            <a:r>
              <a:rPr lang="en-US" altLang="zh-CN" b="1" u="sng">
                <a:ea typeface="宋体" panose="02010600030101010101" pitchFamily="2" charset="-122"/>
              </a:rPr>
              <a:t>pass</a:t>
            </a:r>
            <a:r>
              <a:rPr lang="en-US" altLang="zh-CN">
                <a:ea typeface="宋体" panose="02010600030101010101" pitchFamily="2" charset="-122"/>
              </a:rPr>
              <a:t> it to their child.</a:t>
            </a: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2. Because the parents are </a:t>
            </a:r>
            <a:r>
              <a:rPr lang="en-US" altLang="zh-CN" b="1" u="sng">
                <a:ea typeface="宋体" panose="02010600030101010101" pitchFamily="2" charset="-122"/>
              </a:rPr>
              <a:t>heterozygous</a:t>
            </a:r>
            <a:r>
              <a:rPr lang="en-US" altLang="zh-CN">
                <a:ea typeface="宋体" panose="02010600030101010101" pitchFamily="2" charset="-122"/>
              </a:rPr>
              <a:t>, they don’t show any symptoms. </a:t>
            </a:r>
            <a:r>
              <a:rPr lang="en-US" altLang="en-US"/>
              <a:t>They are called a </a:t>
            </a:r>
            <a:r>
              <a:rPr lang="en-US" altLang="en-US" b="1" u="sng"/>
              <a:t>carrier</a:t>
            </a:r>
            <a:r>
              <a:rPr lang="en-US" altLang="en-US"/>
              <a:t>. 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3. </a:t>
            </a:r>
            <a:r>
              <a:rPr lang="en-US" altLang="zh-CN" b="1" u="sng">
                <a:ea typeface="宋体" panose="02010600030101010101" pitchFamily="2" charset="-122"/>
              </a:rPr>
              <a:t>Cystic fibrosis</a:t>
            </a:r>
            <a:r>
              <a:rPr lang="en-US" altLang="zh-CN">
                <a:ea typeface="宋体" panose="02010600030101010101" pitchFamily="2" charset="-122"/>
              </a:rPr>
              <a:t> is a homozygous recessive disorder.</a:t>
            </a:r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2" y="18708"/>
            <a:ext cx="9011268" cy="1143000"/>
          </a:xfrm>
        </p:spPr>
        <p:txBody>
          <a:bodyPr/>
          <a:lstStyle/>
          <a:p>
            <a:r>
              <a:rPr lang="en-US" sz="4000" dirty="0"/>
              <a:t>Videos to Watch </a:t>
            </a:r>
            <a:r>
              <a:rPr lang="en-US" sz="4000" dirty="0" smtClean="0"/>
              <a:t>– Sex Determination and Sex Linked Disorders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link and watch the following videos before you continue with this section on </a:t>
            </a:r>
            <a:r>
              <a:rPr lang="en-US" b="1" dirty="0" smtClean="0"/>
              <a:t>Sex Determination/Linked Disorders</a:t>
            </a:r>
            <a:r>
              <a:rPr lang="en-US" dirty="0" smtClean="0"/>
              <a:t>*</a:t>
            </a:r>
            <a:r>
              <a:rPr lang="en-US" dirty="0"/>
              <a:t>* Remember to take </a:t>
            </a:r>
            <a:r>
              <a:rPr lang="en-US" dirty="0" smtClean="0"/>
              <a:t>the </a:t>
            </a:r>
            <a:r>
              <a:rPr lang="en-US" dirty="0" err="1" smtClean="0"/>
              <a:t>BrainPop</a:t>
            </a:r>
            <a:r>
              <a:rPr lang="en-US" dirty="0" smtClean="0"/>
              <a:t> Quiz, screenshot of your results and </a:t>
            </a:r>
            <a:r>
              <a:rPr lang="en-US" dirty="0"/>
              <a:t>upload it in to the “Assignment” in TEAMS.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Brain Pop</a:t>
            </a:r>
            <a:r>
              <a:rPr lang="en-US" b="1" dirty="0"/>
              <a:t>: </a:t>
            </a:r>
            <a:r>
              <a:rPr lang="en-US" b="1" i="1" dirty="0" smtClean="0"/>
              <a:t>Sex Determination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Amoeba Sisters</a:t>
            </a:r>
            <a:r>
              <a:rPr lang="en-US" b="1" dirty="0" smtClean="0"/>
              <a:t>: 1.</a:t>
            </a:r>
            <a:r>
              <a:rPr lang="en-US" b="1" i="1" dirty="0" smtClean="0"/>
              <a:t>Punnett Squares and Sex Linked Traits  </a:t>
            </a:r>
            <a:r>
              <a:rPr lang="en-US" b="1" dirty="0" smtClean="0"/>
              <a:t>2. </a:t>
            </a:r>
            <a:r>
              <a:rPr lang="en-US" b="1" i="1" dirty="0" smtClean="0"/>
              <a:t>Pedigrees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022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xmlns="" id="{EA2094A7-F720-4C1B-A1EF-76FF916A5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F. SEX DETERMINATION</a:t>
            </a:r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860EEF25-B8E8-400D-829D-FD92DCCAA7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/>
              </a:rPr>
              <a:t>1. Chromosomes that determine the sex of an organism are </a:t>
            </a:r>
            <a:r>
              <a:rPr lang="en-US" altLang="zh-CN" sz="2800" b="1" u="sng" dirty="0">
                <a:ea typeface="宋体"/>
              </a:rPr>
              <a:t>XX</a:t>
            </a:r>
            <a:r>
              <a:rPr lang="en-US" altLang="zh-CN" sz="2800" b="1" dirty="0">
                <a:ea typeface="宋体"/>
              </a:rPr>
              <a:t> </a:t>
            </a:r>
            <a:r>
              <a:rPr lang="en-US" altLang="zh-CN" sz="2800" dirty="0">
                <a:ea typeface="宋体"/>
              </a:rPr>
              <a:t>in females and </a:t>
            </a:r>
            <a:r>
              <a:rPr lang="en-US" altLang="zh-CN" sz="2800" b="1" u="sng" dirty="0">
                <a:ea typeface="宋体"/>
              </a:rPr>
              <a:t>XY</a:t>
            </a:r>
            <a:r>
              <a:rPr lang="en-US" altLang="zh-CN" sz="2800" dirty="0">
                <a:ea typeface="宋体"/>
              </a:rPr>
              <a:t> in males.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ea typeface="宋体"/>
              </a:rPr>
              <a:t>      2. Females produce </a:t>
            </a:r>
            <a:r>
              <a:rPr lang="en-US" altLang="zh-CN" sz="2800" b="1" u="sng" dirty="0">
                <a:ea typeface="宋体"/>
              </a:rPr>
              <a:t>eggs</a:t>
            </a:r>
            <a:r>
              <a:rPr lang="en-US" altLang="zh-CN" sz="2800" dirty="0">
                <a:ea typeface="宋体"/>
              </a:rPr>
              <a:t> with an  </a:t>
            </a:r>
            <a:r>
              <a:rPr lang="en-US" altLang="zh-CN" sz="2800" b="1" u="sng" dirty="0">
                <a:ea typeface="宋体"/>
              </a:rPr>
              <a:t>X</a:t>
            </a:r>
            <a:r>
              <a:rPr lang="en-US" altLang="zh-CN" sz="2800" dirty="0">
                <a:ea typeface="宋体"/>
              </a:rPr>
              <a:t> chromosome only. Males produce </a:t>
            </a:r>
            <a:r>
              <a:rPr lang="en-US" altLang="zh-CN" sz="2800" b="1" u="sng" dirty="0">
                <a:ea typeface="宋体"/>
              </a:rPr>
              <a:t>sperm</a:t>
            </a:r>
            <a:r>
              <a:rPr lang="en-US" altLang="zh-CN" sz="2800" dirty="0">
                <a:ea typeface="宋体"/>
              </a:rPr>
              <a:t> with </a:t>
            </a:r>
            <a:r>
              <a:rPr lang="en-US" altLang="zh-CN" sz="2800" b="1" u="sng" dirty="0">
                <a:ea typeface="宋体"/>
              </a:rPr>
              <a:t>either</a:t>
            </a:r>
            <a:r>
              <a:rPr lang="en-US" altLang="zh-CN" sz="2800" dirty="0">
                <a:ea typeface="宋体"/>
              </a:rPr>
              <a:t> an </a:t>
            </a:r>
            <a:r>
              <a:rPr lang="en-US" altLang="zh-CN" sz="2800" b="1" u="sng" dirty="0">
                <a:ea typeface="宋体"/>
              </a:rPr>
              <a:t>X</a:t>
            </a:r>
            <a:r>
              <a:rPr lang="en-US" altLang="zh-CN" sz="2800" dirty="0">
                <a:ea typeface="宋体"/>
              </a:rPr>
              <a:t> or a </a:t>
            </a:r>
            <a:r>
              <a:rPr lang="en-US" altLang="zh-CN" sz="2800" b="1" u="sng" dirty="0">
                <a:ea typeface="宋体"/>
              </a:rPr>
              <a:t>Y</a:t>
            </a:r>
            <a:r>
              <a:rPr lang="en-US" altLang="zh-CN" sz="2800" dirty="0">
                <a:ea typeface="宋体"/>
              </a:rPr>
              <a:t> chromosome.</a:t>
            </a:r>
            <a:endParaRPr lang="en-US" altLang="en-US" sz="2800" dirty="0">
              <a:ea typeface="宋体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5A7A308-850B-4C4F-8B25-65AD465D0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83238"/>
              </p:ext>
            </p:extLst>
          </p:nvPr>
        </p:nvGraphicFramePr>
        <p:xfrm>
          <a:off x="402566" y="1768415"/>
          <a:ext cx="4061724" cy="4536557"/>
        </p:xfrm>
        <a:graphic>
          <a:graphicData uri="http://schemas.openxmlformats.org/drawingml/2006/table">
            <a:tbl>
              <a:tblPr/>
              <a:tblGrid>
                <a:gridCol w="1353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3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3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Times New Roman"/>
                          <a:ea typeface="SimSun"/>
                        </a:rPr>
                        <a:t>X</a:t>
                      </a:r>
                      <a:endParaRPr lang="en-US" sz="3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Times New Roman"/>
                          <a:ea typeface="SimSun"/>
                        </a:rPr>
                        <a:t>Y</a:t>
                      </a:r>
                      <a:endParaRPr lang="en-US" sz="3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4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Times New Roman"/>
                          <a:ea typeface="SimSun"/>
                        </a:rPr>
                        <a:t>X</a:t>
                      </a:r>
                      <a:endParaRPr lang="en-US" sz="3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SimSun"/>
                        </a:rPr>
                        <a:t>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SimSun"/>
                        </a:rPr>
                        <a:t>XY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4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Times New Roman"/>
                          <a:ea typeface="SimSun"/>
                        </a:rPr>
                        <a:t>X</a:t>
                      </a:r>
                      <a:endParaRPr lang="en-US" sz="30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SimSun"/>
                        </a:rPr>
                        <a:t>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SimSun"/>
                        </a:rPr>
                        <a:t>XY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85154702-5595-42C1-A1A6-7CF693728B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sz="2800">
                <a:ea typeface="宋体" panose="02010600030101010101" pitchFamily="2" charset="-122"/>
              </a:rPr>
              <a:t>An allele inherited on an X or Y chromosome is a </a:t>
            </a:r>
            <a:r>
              <a:rPr lang="en-US" altLang="zh-CN" sz="2800" b="1" u="sng">
                <a:ea typeface="宋体" panose="02010600030101010101" pitchFamily="2" charset="-122"/>
              </a:rPr>
              <a:t>sex-linked</a:t>
            </a:r>
            <a:r>
              <a:rPr lang="en-US" altLang="zh-CN" sz="2800">
                <a:ea typeface="宋体" panose="02010600030101010101" pitchFamily="2" charset="-122"/>
              </a:rPr>
              <a:t> gene.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zh-CN" sz="2800">
              <a:ea typeface="宋体" panose="02010600030101010101" pitchFamily="2" charset="-12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   2. </a:t>
            </a:r>
            <a:r>
              <a:rPr lang="en-US" altLang="zh-CN" sz="2800" b="1" u="sng">
                <a:ea typeface="宋体" panose="02010600030101010101" pitchFamily="2" charset="-122"/>
              </a:rPr>
              <a:t>Color blindness</a:t>
            </a:r>
            <a:r>
              <a:rPr lang="en-US" altLang="zh-CN" sz="2800">
                <a:ea typeface="宋体" panose="02010600030101010101" pitchFamily="2" charset="-122"/>
              </a:rPr>
              <a:t> is a sex-linked disorder caused by a recessive allele on the </a:t>
            </a:r>
            <a:r>
              <a:rPr lang="en-US" altLang="zh-CN" sz="2800" b="1" u="sng">
                <a:ea typeface="宋体" panose="02010600030101010101" pitchFamily="2" charset="-122"/>
              </a:rPr>
              <a:t>X</a:t>
            </a:r>
            <a:r>
              <a:rPr lang="en-US" altLang="zh-CN" sz="2800">
                <a:ea typeface="宋体" panose="02010600030101010101" pitchFamily="2" charset="-122"/>
              </a:rPr>
              <a:t> chromosome.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      </a:t>
            </a:r>
            <a:endParaRPr lang="en-US" altLang="en-US" sz="2800"/>
          </a:p>
        </p:txBody>
      </p:sp>
      <p:pic>
        <p:nvPicPr>
          <p:cNvPr id="23555" name="Picture 10" descr="im42-color blind test">
            <a:extLst>
              <a:ext uri="{FF2B5EF4-FFF2-40B4-BE49-F238E27FC236}">
                <a16:creationId xmlns:a16="http://schemas.microsoft.com/office/drawing/2014/main" xmlns="" id="{E07FFED9-3E56-47D2-B72E-AF95D1A0C1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3636963"/>
          </a:xfrm>
        </p:spPr>
      </p:pic>
      <p:sp>
        <p:nvSpPr>
          <p:cNvPr id="23556" name="Rectangle 11">
            <a:extLst>
              <a:ext uri="{FF2B5EF4-FFF2-40B4-BE49-F238E27FC236}">
                <a16:creationId xmlns:a16="http://schemas.microsoft.com/office/drawing/2014/main" xmlns="" id="{D94FB93F-91F5-4E52-AE1F-C9499B88B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G. SEX-LINKED DISORDERS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xmlns="" id="{8CB501B3-25A4-4EF1-8F9D-F920858F6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800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G. Sex Linked</a:t>
            </a:r>
            <a:endParaRPr lang="en-US" altLang="en-US" dirty="0"/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xmlns="" id="{202E86CB-7397-4E0C-AC96-BD9E58D4AA8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3. A </a:t>
            </a:r>
            <a:r>
              <a:rPr lang="en-US" altLang="zh-CN" sz="2800" b="1" u="sng">
                <a:ea typeface="宋体" panose="02010600030101010101" pitchFamily="2" charset="-122"/>
              </a:rPr>
              <a:t>pedigree</a:t>
            </a:r>
            <a:r>
              <a:rPr lang="en-US" altLang="zh-CN" sz="2800">
                <a:ea typeface="宋体" panose="02010600030101010101" pitchFamily="2" charset="-122"/>
              </a:rPr>
              <a:t> follows a trait through generations of a family.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ea typeface="宋体" panose="02010600030101010101" pitchFamily="2" charset="-122"/>
              </a:rPr>
              <a:t>	a. females are represented as </a:t>
            </a:r>
            <a:r>
              <a:rPr lang="en-US" altLang="en-US" sz="2800" b="1" u="sng">
                <a:ea typeface="宋体" panose="02010600030101010101" pitchFamily="2" charset="-122"/>
              </a:rPr>
              <a:t>circles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ea typeface="宋体" panose="02010600030101010101" pitchFamily="2" charset="-122"/>
              </a:rPr>
              <a:t>	b. males are represented as </a:t>
            </a:r>
            <a:r>
              <a:rPr lang="en-US" altLang="en-US" sz="2800" b="1" u="sng">
                <a:ea typeface="宋体" panose="02010600030101010101" pitchFamily="2" charset="-122"/>
              </a:rPr>
              <a:t>squares</a:t>
            </a:r>
            <a:endParaRPr lang="en-US" altLang="en-US" sz="2800" b="1" u="sng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24580" name="Picture 7" descr="im44 color blind pedigree c">
            <a:extLst>
              <a:ext uri="{FF2B5EF4-FFF2-40B4-BE49-F238E27FC236}">
                <a16:creationId xmlns:a16="http://schemas.microsoft.com/office/drawing/2014/main" xmlns="" id="{8078C99E-5F81-4D38-A98D-0B3CC69693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1"/>
            <a:ext cx="4343400" cy="339883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263FA7A-116D-4287-B5D7-F09C52D92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445260" cy="14700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Heredity – 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Advances in Genetics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C96F6AAB-6D36-4CBC-A984-2C97E10F3C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685800"/>
            <a:ext cx="6400800" cy="616789"/>
          </a:xfrm>
        </p:spPr>
        <p:txBody>
          <a:bodyPr/>
          <a:lstStyle/>
          <a:p>
            <a:pPr eaLnBrk="1" hangingPunct="1"/>
            <a:r>
              <a:rPr lang="en-US" altLang="en-US" sz="4400" b="1" dirty="0" smtClean="0"/>
              <a:t>TOPIC 7</a:t>
            </a:r>
            <a:endParaRPr lang="en-US" altLang="en-US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xmlns="" id="{70FB7457-2D3B-4F7C-B143-1171F4797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Heredity-Genetics</a:t>
            </a:r>
            <a:endParaRPr lang="en-US" altLang="en-US" dirty="0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xmlns="" id="{EAEE6F3F-01A4-4C4C-859E-90CD5015F7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800" b="1" u="sng"/>
              <a:t>Heredity</a:t>
            </a:r>
            <a:r>
              <a:rPr lang="en-US" altLang="en-US" sz="2800"/>
              <a:t> – is the passing of traits from parent to offspring (</a:t>
            </a:r>
            <a:r>
              <a:rPr lang="en-US" altLang="en-US" sz="2800" b="1" u="sng"/>
              <a:t>child</a:t>
            </a:r>
            <a:r>
              <a:rPr lang="en-US" altLang="en-US" sz="2800"/>
              <a:t>).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/>
              <a:t>Eye color, nose shape, and many other physical features are some of the traits that are inherited from parents.</a:t>
            </a:r>
            <a:r>
              <a:rPr lang="en-US" altLang="en-US" sz="2800" b="1"/>
              <a:t>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3079" name="Picture 7" descr="slide-02 family">
            <a:extLst>
              <a:ext uri="{FF2B5EF4-FFF2-40B4-BE49-F238E27FC236}">
                <a16:creationId xmlns:a16="http://schemas.microsoft.com/office/drawing/2014/main" xmlns="" id="{B3748B6D-E2DB-4A32-8D5E-F0D17ABC69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1600200"/>
            <a:ext cx="2878137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xmlns="" id="{AA93151E-0368-408E-996C-D1476488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cs typeface="Arial"/>
              </a:rPr>
              <a:t>A. Genetic Engineering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xmlns="" id="{EDAC543D-18C4-4A44-ABA4-8EA54A784D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8151" y="4495800"/>
            <a:ext cx="8458200" cy="1371600"/>
          </a:xfrm>
        </p:spPr>
        <p:txBody>
          <a:bodyPr wrap="square" anchor="t"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CN" dirty="0" smtClean="0"/>
              <a:t>Genetic Engineering – </a:t>
            </a:r>
            <a:r>
              <a:rPr lang="en-US" altLang="zh-CN" b="1" u="sng" dirty="0"/>
              <a:t>changing</a:t>
            </a:r>
            <a:r>
              <a:rPr lang="en-US" altLang="zh-CN" dirty="0"/>
              <a:t> the arrangement of </a:t>
            </a:r>
            <a:r>
              <a:rPr lang="en-US" altLang="zh-CN" b="1" u="sng" dirty="0"/>
              <a:t>DNA</a:t>
            </a:r>
            <a:r>
              <a:rPr lang="en-US" altLang="zh-CN" dirty="0"/>
              <a:t> that makes up a gene.</a:t>
            </a:r>
            <a:endParaRPr lang="en-US" altLang="en-US" dirty="0">
              <a:cs typeface="Arial"/>
            </a:endParaRPr>
          </a:p>
        </p:txBody>
      </p:sp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48F4D0C0-4DAD-4B7A-AAC3-5B2CC44F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553200" cy="288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>
            <a:extLst>
              <a:ext uri="{FF2B5EF4-FFF2-40B4-BE49-F238E27FC236}">
                <a16:creationId xmlns:a16="http://schemas.microsoft.com/office/drawing/2014/main" xmlns="" id="{89DBB749-5D05-4C84-BE7D-50AE96F848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en-US" altLang="zh-CN" sz="2800" b="1" u="sng" dirty="0">
                <a:ea typeface="宋体" panose="02010600030101010101" pitchFamily="2" charset="-122"/>
              </a:rPr>
              <a:t>Recombinant</a:t>
            </a:r>
            <a:r>
              <a:rPr lang="en-US" altLang="zh-CN" sz="2800" dirty="0">
                <a:ea typeface="宋体" panose="02010600030101010101" pitchFamily="2" charset="-122"/>
              </a:rPr>
              <a:t> DNA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	a. Insertion of a </a:t>
            </a:r>
            <a:r>
              <a:rPr lang="en-US" altLang="zh-CN" sz="2800" b="1" u="sng" dirty="0">
                <a:ea typeface="宋体" panose="02010600030101010101" pitchFamily="2" charset="-122"/>
              </a:rPr>
              <a:t>useful</a:t>
            </a:r>
            <a:r>
              <a:rPr lang="en-US" altLang="zh-CN" sz="2800" dirty="0">
                <a:ea typeface="宋体" panose="02010600030101010101" pitchFamily="2" charset="-122"/>
              </a:rPr>
              <a:t> segment of DNA into 		a </a:t>
            </a:r>
            <a:r>
              <a:rPr lang="en-US" altLang="zh-CN" sz="2800" b="1" u="sng" dirty="0">
                <a:ea typeface="宋体" panose="02010600030101010101" pitchFamily="2" charset="-122"/>
              </a:rPr>
              <a:t>bacterium</a:t>
            </a:r>
            <a:r>
              <a:rPr lang="en-US" altLang="zh-CN" sz="2800" b="1" dirty="0">
                <a:ea typeface="宋体" panose="02010600030101010101" pitchFamily="2" charset="-122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		</a:t>
            </a:r>
            <a:r>
              <a:rPr lang="en-US" altLang="zh-CN" sz="2800" dirty="0">
                <a:ea typeface="宋体" panose="02010600030101010101" pitchFamily="2" charset="-122"/>
              </a:rPr>
              <a:t>b. </a:t>
            </a:r>
            <a:r>
              <a:rPr lang="en-US" altLang="zh-CN" sz="2800" b="1" dirty="0">
                <a:ea typeface="宋体" panose="02010600030101010101" pitchFamily="2" charset="-122"/>
              </a:rPr>
              <a:t>Example: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b="1" u="sng" dirty="0">
                <a:ea typeface="宋体" panose="02010600030101010101" pitchFamily="2" charset="-122"/>
              </a:rPr>
              <a:t>Insulin</a:t>
            </a:r>
            <a:r>
              <a:rPr lang="en-US" altLang="zh-CN" sz="2800" dirty="0">
                <a:ea typeface="宋体" panose="02010600030101010101" pitchFamily="2" charset="-122"/>
              </a:rPr>
              <a:t> is made by genetically 		engineered organisms.</a:t>
            </a:r>
            <a:endParaRPr lang="en-US" altLang="en-US" sz="2800" dirty="0"/>
          </a:p>
        </p:txBody>
      </p:sp>
      <p:pic>
        <p:nvPicPr>
          <p:cNvPr id="5131" name="Picture 11" descr="im50-genetic engineering">
            <a:extLst>
              <a:ext uri="{FF2B5EF4-FFF2-40B4-BE49-F238E27FC236}">
                <a16:creationId xmlns:a16="http://schemas.microsoft.com/office/drawing/2014/main" xmlns="" id="{7CEC441C-D2AF-4965-9185-F56AC1644C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571875"/>
            <a:ext cx="5867400" cy="32861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4699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A. Genetic Engineering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xmlns="" id="{35D2C47D-4670-41E2-818F-6092F7D6D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/>
              <a:t>A. Genetic Engineering</a:t>
            </a:r>
            <a:endParaRPr lang="en-US" altLang="en-US" b="1" dirty="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A23FF2C8-39AA-4352-80FE-190F3ECE3E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733800"/>
            <a:ext cx="73152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en-US" altLang="zh-CN" sz="2800" b="1" u="sng" dirty="0">
                <a:ea typeface="宋体" panose="02010600030101010101" pitchFamily="2" charset="-122"/>
              </a:rPr>
              <a:t>Gene</a:t>
            </a:r>
            <a:r>
              <a:rPr lang="en-US" altLang="zh-CN" sz="2800" dirty="0">
                <a:ea typeface="宋体" panose="02010600030101010101" pitchFamily="2" charset="-122"/>
              </a:rPr>
              <a:t> Therapy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a. A normal </a:t>
            </a:r>
            <a:r>
              <a:rPr lang="en-US" altLang="zh-CN" sz="2800" b="1" u="sng" dirty="0">
                <a:ea typeface="宋体" panose="02010600030101010101" pitchFamily="2" charset="-122"/>
              </a:rPr>
              <a:t>allele</a:t>
            </a:r>
            <a:r>
              <a:rPr lang="en-US" altLang="zh-CN" sz="2800" dirty="0">
                <a:ea typeface="宋体" panose="02010600030101010101" pitchFamily="2" charset="-122"/>
              </a:rPr>
              <a:t> is placed into a </a:t>
            </a:r>
            <a:r>
              <a:rPr lang="en-US" altLang="zh-CN" sz="2800" b="1" u="sng" dirty="0">
                <a:ea typeface="宋体" panose="02010600030101010101" pitchFamily="2" charset="-122"/>
              </a:rPr>
              <a:t>virus</a:t>
            </a:r>
            <a:r>
              <a:rPr lang="en-US" altLang="zh-CN" sz="2800" dirty="0">
                <a:ea typeface="宋体" panose="02010600030101010101" pitchFamily="2" charset="-122"/>
              </a:rPr>
              <a:t>, which delivers the normal allele when it </a:t>
            </a:r>
            <a:r>
              <a:rPr lang="en-US" altLang="zh-CN" sz="2800" b="1" u="sng" dirty="0">
                <a:ea typeface="宋体" panose="02010600030101010101" pitchFamily="2" charset="-122"/>
              </a:rPr>
              <a:t>infects</a:t>
            </a:r>
            <a:r>
              <a:rPr lang="en-US" altLang="zh-CN" sz="2800" dirty="0">
                <a:ea typeface="宋体" panose="02010600030101010101" pitchFamily="2" charset="-122"/>
              </a:rPr>
              <a:t> its target cell</a:t>
            </a:r>
            <a:r>
              <a:rPr lang="en-US" altLang="zh-CN" sz="2800" dirty="0" smtClean="0">
                <a:ea typeface="宋体" panose="02010600030101010101" pitchFamily="2" charset="-122"/>
              </a:rPr>
              <a:t>.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b. May be used to control </a:t>
            </a:r>
            <a:r>
              <a:rPr lang="en-US" altLang="zh-CN" sz="2800" b="1" u="sng" dirty="0">
                <a:ea typeface="宋体" panose="02010600030101010101" pitchFamily="2" charset="-122"/>
              </a:rPr>
              <a:t>cystic fibrosis</a:t>
            </a:r>
            <a:r>
              <a:rPr lang="en-US" altLang="zh-CN" sz="2800" dirty="0">
                <a:ea typeface="宋体" panose="02010600030101010101" pitchFamily="2" charset="-122"/>
              </a:rPr>
              <a:t> or other genetic disorders. 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6629400" cy="268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xmlns="" id="{0D8A5B14-708B-4935-808E-696EB34C8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B. Genetic Engineered Plants </a:t>
            </a:r>
            <a:endParaRPr lang="en-US" altLang="en-US" b="1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340E19F-71BB-41EF-92D0-A87F87DB25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B.</a:t>
            </a:r>
            <a:r>
              <a:rPr lang="en-US" altLang="zh-CN" sz="2800" dirty="0">
                <a:ea typeface="宋体" panose="02010600030101010101" pitchFamily="2" charset="-122"/>
              </a:rPr>
              <a:t> Genetically </a:t>
            </a:r>
            <a:r>
              <a:rPr lang="en-US" altLang="zh-CN" sz="2800" b="1" u="sng" dirty="0">
                <a:ea typeface="宋体" panose="02010600030101010101" pitchFamily="2" charset="-122"/>
              </a:rPr>
              <a:t>engineered</a:t>
            </a:r>
            <a:r>
              <a:rPr lang="en-US" altLang="zh-CN" sz="2800" dirty="0">
                <a:ea typeface="宋体" panose="02010600030101010101" pitchFamily="2" charset="-122"/>
              </a:rPr>
              <a:t> plants </a:t>
            </a:r>
          </a:p>
          <a:p>
            <a:pPr eaLnBrk="1" hangingPunct="1">
              <a:buFontTx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– created by inserting the </a:t>
            </a:r>
            <a:r>
              <a:rPr lang="en-US" altLang="zh-CN" sz="2800" b="1" u="sng" dirty="0">
                <a:ea typeface="宋体" panose="02010600030101010101" pitchFamily="2" charset="-122"/>
              </a:rPr>
              <a:t>genes</a:t>
            </a:r>
            <a:r>
              <a:rPr lang="en-US" altLang="zh-CN" sz="2800" dirty="0">
                <a:ea typeface="宋体" panose="02010600030101010101" pitchFamily="2" charset="-122"/>
              </a:rPr>
              <a:t> that produce desired </a:t>
            </a:r>
            <a:r>
              <a:rPr lang="en-US" altLang="zh-CN" sz="2800" b="1" u="sng" dirty="0">
                <a:ea typeface="宋体" panose="02010600030101010101" pitchFamily="2" charset="-122"/>
              </a:rPr>
              <a:t>traits</a:t>
            </a:r>
            <a:r>
              <a:rPr lang="en-US" altLang="zh-CN" sz="2800" dirty="0">
                <a:ea typeface="宋体" panose="02010600030101010101" pitchFamily="2" charset="-122"/>
              </a:rPr>
              <a:t> in one plant into a different plant.</a:t>
            </a:r>
            <a:endParaRPr lang="en-US" altLang="en-US" sz="2800" dirty="0"/>
          </a:p>
        </p:txBody>
      </p:sp>
      <p:pic>
        <p:nvPicPr>
          <p:cNvPr id="29700" name="Picture 7" descr="MPj04277550000[1]">
            <a:extLst>
              <a:ext uri="{FF2B5EF4-FFF2-40B4-BE49-F238E27FC236}">
                <a16:creationId xmlns:a16="http://schemas.microsoft.com/office/drawing/2014/main" xmlns="" id="{4FF83658-C1C5-48A5-B601-4D40762D3D6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1600200"/>
            <a:ext cx="1457325" cy="2185988"/>
          </a:xfrm>
          <a:noFill/>
        </p:spPr>
      </p:pic>
      <p:pic>
        <p:nvPicPr>
          <p:cNvPr id="29701" name="Picture 8" descr="MPj04227190000[1]">
            <a:extLst>
              <a:ext uri="{FF2B5EF4-FFF2-40B4-BE49-F238E27FC236}">
                <a16:creationId xmlns:a16="http://schemas.microsoft.com/office/drawing/2014/main" xmlns="" id="{DB4D4158-F2C9-4DB7-8996-583E58EE9E9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438" y="3938588"/>
            <a:ext cx="3286125" cy="2187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6560F299-A49F-4FA2-B537-E019EA68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B. Genetic Engineering</a:t>
            </a:r>
            <a:endParaRPr lang="en-US" altLang="en-US" b="1" dirty="0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xmlns="" id="{5A66AC23-4A8B-463F-95C7-6C2C284DBB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宋体" panose="02010600030101010101" pitchFamily="2" charset="-122"/>
              </a:rPr>
              <a:t>1. </a:t>
            </a:r>
            <a:r>
              <a:rPr lang="en-US" altLang="zh-CN" sz="2800" b="1">
                <a:ea typeface="宋体" panose="02010600030101010101" pitchFamily="2" charset="-122"/>
              </a:rPr>
              <a:t>Examples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>
                <a:ea typeface="宋体" panose="02010600030101010101" pitchFamily="2" charset="-122"/>
              </a:rPr>
              <a:t>	a. </a:t>
            </a:r>
            <a:r>
              <a:rPr lang="en-US" altLang="zh-CN" sz="2800" b="1" u="sng">
                <a:ea typeface="宋体" panose="02010600030101010101" pitchFamily="2" charset="-122"/>
              </a:rPr>
              <a:t>tomatoes</a:t>
            </a:r>
            <a:r>
              <a:rPr lang="en-US" altLang="zh-CN" sz="2800">
                <a:ea typeface="宋体" panose="02010600030101010101" pitchFamily="2" charset="-122"/>
              </a:rPr>
              <a:t> are given a gene that lets them be picked </a:t>
            </a:r>
            <a:r>
              <a:rPr lang="en-US" altLang="zh-CN" sz="2800" b="1" u="sng">
                <a:ea typeface="宋体" panose="02010600030101010101" pitchFamily="2" charset="-122"/>
              </a:rPr>
              <a:t>green</a:t>
            </a:r>
            <a:r>
              <a:rPr lang="en-US" altLang="zh-CN" sz="2800">
                <a:ea typeface="宋体" panose="02010600030101010101" pitchFamily="2" charset="-122"/>
              </a:rPr>
              <a:t> and then ripen slowly so they are firm when they reach </a:t>
            </a:r>
            <a:r>
              <a:rPr lang="en-US" altLang="zh-CN" sz="2800" b="1" u="sng">
                <a:ea typeface="宋体" panose="02010600030101010101" pitchFamily="2" charset="-122"/>
              </a:rPr>
              <a:t>stores. 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>
                <a:ea typeface="宋体" panose="02010600030101010101" pitchFamily="2" charset="-122"/>
              </a:rPr>
              <a:t>	b.</a:t>
            </a:r>
            <a:r>
              <a:rPr lang="en-US" altLang="zh-CN" sz="2800">
                <a:ea typeface="宋体" panose="02010600030101010101" pitchFamily="2" charset="-122"/>
              </a:rPr>
              <a:t> other crops have been engineered to be resistant to </a:t>
            </a:r>
            <a:r>
              <a:rPr lang="en-US" altLang="zh-CN" sz="2800" b="1" u="sng">
                <a:ea typeface="宋体" panose="02010600030101010101" pitchFamily="2" charset="-122"/>
              </a:rPr>
              <a:t>diseases</a:t>
            </a:r>
            <a:r>
              <a:rPr lang="en-US" altLang="zh-CN" sz="2800" b="1"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and </a:t>
            </a:r>
            <a:r>
              <a:rPr lang="en-US" altLang="zh-CN" sz="2800" b="1" u="sng">
                <a:ea typeface="宋体" panose="02010600030101010101" pitchFamily="2" charset="-122"/>
              </a:rPr>
              <a:t>pests</a:t>
            </a:r>
            <a:r>
              <a:rPr lang="en-US" altLang="zh-CN" sz="2800">
                <a:ea typeface="宋体" panose="02010600030101010101" pitchFamily="2" charset="-122"/>
              </a:rPr>
              <a:t>.</a:t>
            </a:r>
            <a:endParaRPr lang="en-US" altLang="en-US" sz="2800"/>
          </a:p>
        </p:txBody>
      </p:sp>
      <p:pic>
        <p:nvPicPr>
          <p:cNvPr id="30724" name="Picture 10" descr="MPj04065570000[1]">
            <a:extLst>
              <a:ext uri="{FF2B5EF4-FFF2-40B4-BE49-F238E27FC236}">
                <a16:creationId xmlns:a16="http://schemas.microsoft.com/office/drawing/2014/main" xmlns="" id="{53EF7C09-9487-49C4-B5B0-0FBE74DB38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1600200"/>
            <a:ext cx="3019425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D976C8B6-FEA5-4456-8321-3B8939BD49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41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en-US" altLang="zh-CN" sz="2800" b="1" dirty="0" smtClean="0">
                <a:ea typeface="宋体" panose="02010600030101010101" pitchFamily="2" charset="-122"/>
              </a:rPr>
              <a:t>Concerns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</a:rPr>
              <a:t> a</a:t>
            </a:r>
            <a:r>
              <a:rPr lang="en-US" altLang="zh-CN" sz="2800" dirty="0">
                <a:ea typeface="宋体" panose="02010600030101010101" pitchFamily="2" charset="-122"/>
              </a:rPr>
              <a:t>. the </a:t>
            </a:r>
            <a:r>
              <a:rPr lang="en-US" altLang="zh-CN" sz="2800" b="1" u="sng" dirty="0">
                <a:ea typeface="宋体" panose="02010600030101010101" pitchFamily="2" charset="-122"/>
              </a:rPr>
              <a:t>long-term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</a:rPr>
              <a:t>  effect </a:t>
            </a:r>
            <a:r>
              <a:rPr lang="en-US" altLang="zh-CN" sz="2800" dirty="0">
                <a:ea typeface="宋体" panose="02010600030101010101" pitchFamily="2" charset="-122"/>
              </a:rPr>
              <a:t>of consuming </a:t>
            </a:r>
            <a:r>
              <a:rPr lang="en-US" altLang="zh-CN" sz="2800" dirty="0" smtClean="0">
                <a:ea typeface="宋体" panose="02010600030101010101" pitchFamily="2" charset="-122"/>
              </a:rPr>
              <a:t>genetically </a:t>
            </a:r>
            <a:r>
              <a:rPr lang="en-US" altLang="zh-CN" sz="2800" dirty="0">
                <a:ea typeface="宋体" panose="02010600030101010101" pitchFamily="2" charset="-122"/>
              </a:rPr>
              <a:t>engineered food is unknown</a:t>
            </a:r>
          </a:p>
          <a:p>
            <a:pPr eaLnBrk="1" hangingPunct="1">
              <a:buFontTx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</a:t>
            </a:r>
            <a:r>
              <a:rPr lang="en-US" altLang="zh-CN" sz="2800" dirty="0" smtClean="0">
                <a:ea typeface="宋体" panose="02010600030101010101" pitchFamily="2" charset="-122"/>
              </a:rPr>
              <a:t>b</a:t>
            </a:r>
            <a:r>
              <a:rPr lang="en-US" altLang="zh-CN" sz="2800" dirty="0">
                <a:ea typeface="宋体" panose="02010600030101010101" pitchFamily="2" charset="-122"/>
              </a:rPr>
              <a:t>. some stores </a:t>
            </a:r>
            <a:r>
              <a:rPr lang="en-US" altLang="zh-CN" sz="2800" b="1" u="sng" dirty="0">
                <a:ea typeface="宋体" panose="02010600030101010101" pitchFamily="2" charset="-122"/>
              </a:rPr>
              <a:t>label</a:t>
            </a:r>
            <a:r>
              <a:rPr lang="en-US" altLang="zh-CN" sz="2800" b="1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ea typeface="宋体" panose="02010600030101010101" pitchFamily="2" charset="-122"/>
              </a:rPr>
              <a:t> genetically engineered food now so you can choose to eat it.</a:t>
            </a:r>
            <a:endParaRPr lang="en-US" altLang="en-US" sz="2800" dirty="0"/>
          </a:p>
        </p:txBody>
      </p:sp>
      <p:pic>
        <p:nvPicPr>
          <p:cNvPr id="31747" name="Picture 7" descr="http://www-unix.oit.umass.edu/%7Efholmes/comic7.gif">
            <a:extLst>
              <a:ext uri="{FF2B5EF4-FFF2-40B4-BE49-F238E27FC236}">
                <a16:creationId xmlns:a16="http://schemas.microsoft.com/office/drawing/2014/main" xmlns="" id="{EF001209-7A1A-42A5-802A-FDC9E7704E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066800"/>
            <a:ext cx="3109913" cy="45259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6392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B. Genetic Engineering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5116E1E2-2E6F-47AE-8462-C2BADB23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Heredity</a:t>
            </a:r>
            <a:endParaRPr lang="en-US" altLang="en-US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1AFB2185-690B-47BB-8404-8E6F292468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u="sng"/>
              <a:t>Genes</a:t>
            </a:r>
            <a:r>
              <a:rPr lang="en-US" altLang="en-US" sz="2800"/>
              <a:t> on chromosomes control the </a:t>
            </a:r>
            <a:r>
              <a:rPr lang="en-US" altLang="en-US" sz="2800" b="1" u="sng"/>
              <a:t>traits</a:t>
            </a:r>
            <a:r>
              <a:rPr lang="en-US" altLang="en-US" sz="2800"/>
              <a:t> that show up in an organism.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The different </a:t>
            </a:r>
            <a:r>
              <a:rPr lang="en-US" altLang="en-US" sz="2800" b="1" u="sng"/>
              <a:t>forms</a:t>
            </a:r>
            <a:r>
              <a:rPr lang="en-US" altLang="en-US" sz="2800"/>
              <a:t> of a trait that a gene may have are called </a:t>
            </a:r>
            <a:r>
              <a:rPr lang="en-US" altLang="en-US" sz="2800" b="1" u="sng"/>
              <a:t>alleles.</a:t>
            </a:r>
            <a:r>
              <a:rPr lang="en-US" altLang="en-US" sz="2800"/>
              <a:t> </a:t>
            </a:r>
          </a:p>
        </p:txBody>
      </p:sp>
      <p:pic>
        <p:nvPicPr>
          <p:cNvPr id="4100" name="Picture 8" descr="http://trouble.philadelphiaweekly.com/archives/2007/02/do_these_genes_1.html">
            <a:hlinkClick r:id="rId2"/>
            <a:extLst>
              <a:ext uri="{FF2B5EF4-FFF2-40B4-BE49-F238E27FC236}">
                <a16:creationId xmlns:a16="http://schemas.microsoft.com/office/drawing/2014/main" xmlns="" id="{1396656F-D182-4C03-8818-BFA2BFA7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3434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48A08130-F3CB-4109-B4AA-E77B8A32C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Heredity</a:t>
            </a:r>
            <a:endParaRPr lang="en-US" alt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EADDE16E-6B7D-45DA-9518-CE91D7C161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3. During </a:t>
            </a:r>
            <a:r>
              <a:rPr lang="en-US" altLang="en-US" sz="2800" b="1" u="sng"/>
              <a:t>meiosis</a:t>
            </a:r>
            <a:r>
              <a:rPr lang="en-US" altLang="en-US" sz="2800"/>
              <a:t> a pair of chromosomes separates and </a:t>
            </a:r>
            <a:r>
              <a:rPr lang="en-US" altLang="en-US" sz="2800" b="1" u="sng"/>
              <a:t>alleles</a:t>
            </a:r>
            <a:r>
              <a:rPr lang="en-US" altLang="en-US" sz="2800"/>
              <a:t> move into separate </a:t>
            </a:r>
            <a:r>
              <a:rPr lang="en-US" altLang="en-US" sz="2800" b="1" u="sng"/>
              <a:t>sex</a:t>
            </a:r>
            <a:r>
              <a:rPr lang="en-US" altLang="en-US" sz="2800"/>
              <a:t> cells.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4. Each sex cell now contains</a:t>
            </a:r>
            <a:r>
              <a:rPr lang="en-US" altLang="en-US" sz="2800" b="1" u="sng"/>
              <a:t> one</a:t>
            </a:r>
            <a:r>
              <a:rPr lang="en-US" altLang="en-US" sz="2800"/>
              <a:t> allele for each trait. (So you get one allele from each </a:t>
            </a:r>
            <a:r>
              <a:rPr lang="en-US" altLang="en-US" sz="2800" b="1" u="sng"/>
              <a:t>parent)</a:t>
            </a:r>
            <a:r>
              <a:rPr lang="en-US" altLang="en-US" sz="2800"/>
              <a:t> </a:t>
            </a:r>
          </a:p>
        </p:txBody>
      </p:sp>
      <p:pic>
        <p:nvPicPr>
          <p:cNvPr id="5124" name="Picture 9" descr="im04 allele mitosis and fer">
            <a:extLst>
              <a:ext uri="{FF2B5EF4-FFF2-40B4-BE49-F238E27FC236}">
                <a16:creationId xmlns:a16="http://schemas.microsoft.com/office/drawing/2014/main" xmlns="" id="{6D8972F0-1352-40CF-BF9F-F524CA4C98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810000"/>
            <a:ext cx="5643563" cy="26082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232ACA22-DBED-4821-9962-FCA91FD41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700"/>
              <a:t>5. The study of how traits are inherited is </a:t>
            </a:r>
            <a:r>
              <a:rPr lang="en-US" altLang="en-US" sz="3700" b="1" u="sng"/>
              <a:t>genetics.</a:t>
            </a:r>
            <a:r>
              <a:rPr lang="en-US" altLang="en-US" sz="3700"/>
              <a:t> </a:t>
            </a:r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729BD02E-D4C7-4AA9-A33F-387F5F2A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2355"/>
            <a:ext cx="8229600" cy="410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xmlns="" id="{CEA70C15-D316-4BAA-A702-5DF193DE9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B. </a:t>
            </a:r>
            <a:r>
              <a:rPr lang="en-US" altLang="en-US" sz="3200" b="1" dirty="0" err="1"/>
              <a:t>Gregor</a:t>
            </a:r>
            <a:r>
              <a:rPr lang="en-US" altLang="en-US" sz="3200" b="1" dirty="0"/>
              <a:t> Mendel – The Father of Genetics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B202FF1C-4196-4659-9C33-CA995A6360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1. Mendel was a monk who studied </a:t>
            </a:r>
            <a:r>
              <a:rPr lang="en-US" altLang="en-US" sz="2800" b="1" u="sng"/>
              <a:t>pea</a:t>
            </a:r>
            <a:r>
              <a:rPr lang="en-US" altLang="en-US" sz="2800"/>
              <a:t> plants in the late 1800s.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2. He was the first to use the mathematics of </a:t>
            </a:r>
            <a:r>
              <a:rPr lang="en-US" altLang="en-US" sz="2800" b="1" u="sng"/>
              <a:t>probability</a:t>
            </a:r>
            <a:r>
              <a:rPr lang="en-US" altLang="en-US" sz="2800"/>
              <a:t> to explain heredity and to trace one </a:t>
            </a:r>
            <a:r>
              <a:rPr lang="en-US" altLang="en-US" sz="2800" b="1" u="sng"/>
              <a:t>trait</a:t>
            </a:r>
            <a:r>
              <a:rPr lang="en-US" altLang="en-US" sz="2800"/>
              <a:t> for several </a:t>
            </a:r>
            <a:r>
              <a:rPr lang="en-US" altLang="en-US" sz="2800" b="1" u="sng"/>
              <a:t>generations.</a:t>
            </a:r>
          </a:p>
        </p:txBody>
      </p:sp>
      <p:pic>
        <p:nvPicPr>
          <p:cNvPr id="11271" name="Picture 7" descr="im05-garden pea plant">
            <a:extLst>
              <a:ext uri="{FF2B5EF4-FFF2-40B4-BE49-F238E27FC236}">
                <a16:creationId xmlns:a16="http://schemas.microsoft.com/office/drawing/2014/main" xmlns="" id="{6C8BC1DB-E020-4A4A-8B34-5AAC28ABA7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1600200"/>
            <a:ext cx="3330575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>
            <a:extLst>
              <a:ext uri="{FF2B5EF4-FFF2-40B4-BE49-F238E27FC236}">
                <a16:creationId xmlns:a16="http://schemas.microsoft.com/office/drawing/2014/main" xmlns="" id="{7A5334EA-B6CF-4D22-94A7-449DCD96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3" y="274638"/>
            <a:ext cx="8977222" cy="1143000"/>
          </a:xfrm>
        </p:spPr>
        <p:txBody>
          <a:bodyPr/>
          <a:lstStyle/>
          <a:p>
            <a:pPr algn="l"/>
            <a:r>
              <a:rPr lang="en-US" sz="2800" b="1" dirty="0">
                <a:cs typeface="Arial"/>
              </a:rPr>
              <a:t>B. Gregor Mendel – The Father of Genetics</a:t>
            </a:r>
            <a:endParaRPr lang="en-US" sz="2800" b="1" dirty="0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xmlns="" id="{616EE138-3112-41BF-BA48-0E5B5401B0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500"/>
              <a:t>	3. Mendel had 3 main </a:t>
            </a:r>
            <a:r>
              <a:rPr lang="en-US" altLang="en-US" sz="2500" b="1" u="sng"/>
              <a:t>principles</a:t>
            </a:r>
            <a:r>
              <a:rPr lang="en-US" altLang="en-US" sz="2500"/>
              <a:t> of heredity.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500"/>
              <a:t>	a. Traits are controlled by </a:t>
            </a:r>
            <a:r>
              <a:rPr lang="en-US" altLang="en-US" sz="2500" b="1" u="sng"/>
              <a:t>alleles</a:t>
            </a:r>
            <a:r>
              <a:rPr lang="en-US" altLang="en-US" sz="2500"/>
              <a:t> on chromosomes.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500"/>
              <a:t>	b. An allele’s effect is </a:t>
            </a:r>
            <a:r>
              <a:rPr lang="en-US" altLang="en-US" sz="2500" b="1" u="sng"/>
              <a:t> dominant</a:t>
            </a:r>
            <a:r>
              <a:rPr lang="en-US" altLang="en-US" sz="2500"/>
              <a:t> or recessive.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500"/>
              <a:t>	c. When a pair of chromosomes separates during meiosis, the different alleles for a trait move into separate cells.</a:t>
            </a:r>
          </a:p>
        </p:txBody>
      </p:sp>
      <p:pic>
        <p:nvPicPr>
          <p:cNvPr id="4" name="Picture 4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C086F053-AE4D-4880-9C8C-27976B3BB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593" y="1600200"/>
            <a:ext cx="382581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Videos to Watch - Genetics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8077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the link and watch the following videos before you continue with this section on </a:t>
            </a:r>
            <a:r>
              <a:rPr lang="en-US" b="1" dirty="0" smtClean="0"/>
              <a:t>Genetics </a:t>
            </a:r>
            <a:r>
              <a:rPr lang="en-US" dirty="0" smtClean="0"/>
              <a:t>** </a:t>
            </a:r>
            <a:r>
              <a:rPr lang="en-US" dirty="0"/>
              <a:t>Remember to take the </a:t>
            </a:r>
            <a:r>
              <a:rPr lang="en-US" dirty="0" err="1"/>
              <a:t>BrainPop</a:t>
            </a:r>
            <a:r>
              <a:rPr lang="en-US" dirty="0"/>
              <a:t> Quiz, screenshot of your results and upload it in to the “Assignment” in TEAMS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u="sng" dirty="0" smtClean="0"/>
              <a:t>Brain Pop</a:t>
            </a:r>
            <a:r>
              <a:rPr lang="en-US" b="1" dirty="0" smtClean="0"/>
              <a:t>: </a:t>
            </a:r>
            <a:r>
              <a:rPr lang="en-US" b="1" i="1" dirty="0" smtClean="0"/>
              <a:t>Genetics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 smtClean="0"/>
              <a:t>Amoeba Sisters</a:t>
            </a:r>
            <a:r>
              <a:rPr lang="en-US" b="1" dirty="0" smtClean="0"/>
              <a:t>: </a:t>
            </a:r>
            <a:r>
              <a:rPr lang="en-US" b="1" i="1" dirty="0" smtClean="0"/>
              <a:t>Monohybrids and the </a:t>
            </a:r>
            <a:r>
              <a:rPr lang="en-US" b="1" i="1" dirty="0" err="1" smtClean="0"/>
              <a:t>Punnett</a:t>
            </a:r>
            <a:r>
              <a:rPr lang="en-US" b="1" i="1" dirty="0" smtClean="0"/>
              <a:t> Square  Guinea Pigs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48909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102147846A746A0F1C34E06593075" ma:contentTypeVersion="5" ma:contentTypeDescription="Create a new document." ma:contentTypeScope="" ma:versionID="01a6179fb6ee25dd3a3c2241a722e4ee">
  <xsd:schema xmlns:xsd="http://www.w3.org/2001/XMLSchema" xmlns:xs="http://www.w3.org/2001/XMLSchema" xmlns:p="http://schemas.microsoft.com/office/2006/metadata/properties" xmlns:ns2="23763d7f-a170-4b58-b1e6-3cd443093743" targetNamespace="http://schemas.microsoft.com/office/2006/metadata/properties" ma:root="true" ma:fieldsID="40f3598df52cd66dd93a365e2643a8ad" ns2:_="">
    <xsd:import namespace="23763d7f-a170-4b58-b1e6-3cd4430937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3d7f-a170-4b58-b1e6-3cd443093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25B10-4532-4B46-B597-609F194BA6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10C08-56BF-481E-A135-5D2E38CCD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3d7f-a170-4b58-b1e6-3cd443093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1229</Words>
  <Application>Microsoft Macintosh PowerPoint</Application>
  <PresentationFormat>On-screen Show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Topic 7</vt:lpstr>
      <vt:lpstr>Videos to Watch - Heredity</vt:lpstr>
      <vt:lpstr>Heredity-Genetics</vt:lpstr>
      <vt:lpstr>Heredity</vt:lpstr>
      <vt:lpstr>Heredity</vt:lpstr>
      <vt:lpstr>5. The study of how traits are inherited is genetics. </vt:lpstr>
      <vt:lpstr>B. Gregor Mendel – The Father of Genetics</vt:lpstr>
      <vt:lpstr>B. Gregor Mendel – The Father of Genetics</vt:lpstr>
      <vt:lpstr>Videos to Watch - Genetics</vt:lpstr>
      <vt:lpstr>C. GENETICS</vt:lpstr>
      <vt:lpstr> C. Genetics</vt:lpstr>
      <vt:lpstr> C. Genetics</vt:lpstr>
      <vt:lpstr> C. Genetics</vt:lpstr>
      <vt:lpstr>Genetics Since Mendel</vt:lpstr>
      <vt:lpstr>Videos to Watch – Genetics Since                                       Mendel </vt:lpstr>
      <vt:lpstr>A. INCOMPLETE DOMINANCE</vt:lpstr>
      <vt:lpstr>Incomplete Dominance</vt:lpstr>
      <vt:lpstr>B. MULTIPLE ALLELES</vt:lpstr>
      <vt:lpstr>How does blood type work?</vt:lpstr>
      <vt:lpstr>Blood type cont. </vt:lpstr>
      <vt:lpstr>C. POLYGENIC INHERITANCE</vt:lpstr>
      <vt:lpstr>Videos to Watch –Mutations </vt:lpstr>
      <vt:lpstr>D. MUTATIONS – genes that are altered or copied incorrectly</vt:lpstr>
      <vt:lpstr>E. RECESSIVE GENETIC DISORDERS</vt:lpstr>
      <vt:lpstr>Videos to Watch – Sex Determination and Sex Linked Disorders</vt:lpstr>
      <vt:lpstr>F. SEX DETERMINATION</vt:lpstr>
      <vt:lpstr>G. SEX-LINKED DISORDERS</vt:lpstr>
      <vt:lpstr>G. Sex Linked</vt:lpstr>
      <vt:lpstr>Heredity – Advances in Genetics</vt:lpstr>
      <vt:lpstr>A. Genetic Engineering</vt:lpstr>
      <vt:lpstr>PowerPoint Presentation</vt:lpstr>
      <vt:lpstr>A. Genetic Engineering</vt:lpstr>
      <vt:lpstr>B. Genetic Engineered Plants </vt:lpstr>
      <vt:lpstr>B. Genetic Engineering</vt:lpstr>
      <vt:lpstr>PowerPoint Presentation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Heredity</dc:title>
  <dc:creator>Heather Keane</dc:creator>
  <cp:lastModifiedBy>Karin Johnson</cp:lastModifiedBy>
  <cp:revision>167</cp:revision>
  <dcterms:created xsi:type="dcterms:W3CDTF">2008-02-27T14:05:44Z</dcterms:created>
  <dcterms:modified xsi:type="dcterms:W3CDTF">2020-04-08T17:33:02Z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0x010100FF75D4E83C17C74F95BE4E3496A082D6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